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431" r:id="rId3"/>
    <p:sldId id="428" r:id="rId4"/>
    <p:sldId id="432" r:id="rId5"/>
    <p:sldId id="318" r:id="rId6"/>
    <p:sldId id="319" r:id="rId7"/>
    <p:sldId id="424" r:id="rId8"/>
    <p:sldId id="434" r:id="rId9"/>
    <p:sldId id="435" r:id="rId10"/>
    <p:sldId id="436" r:id="rId11"/>
    <p:sldId id="433" r:id="rId12"/>
    <p:sldId id="437" r:id="rId13"/>
    <p:sldId id="438" r:id="rId14"/>
    <p:sldId id="439" r:id="rId15"/>
    <p:sldId id="440" r:id="rId16"/>
    <p:sldId id="441" r:id="rId17"/>
    <p:sldId id="443" r:id="rId18"/>
    <p:sldId id="442" r:id="rId19"/>
    <p:sldId id="427" r:id="rId20"/>
    <p:sldId id="444" r:id="rId21"/>
    <p:sldId id="445" r:id="rId22"/>
    <p:sldId id="459" r:id="rId23"/>
    <p:sldId id="446" r:id="rId24"/>
    <p:sldId id="447" r:id="rId25"/>
    <p:sldId id="448" r:id="rId26"/>
    <p:sldId id="449" r:id="rId27"/>
    <p:sldId id="450" r:id="rId28"/>
    <p:sldId id="461" r:id="rId29"/>
    <p:sldId id="460" r:id="rId30"/>
    <p:sldId id="463" r:id="rId31"/>
    <p:sldId id="462" r:id="rId32"/>
    <p:sldId id="454" r:id="rId33"/>
    <p:sldId id="455" r:id="rId34"/>
    <p:sldId id="456" r:id="rId35"/>
    <p:sldId id="457" r:id="rId36"/>
    <p:sldId id="458" r:id="rId37"/>
    <p:sldId id="451" r:id="rId38"/>
    <p:sldId id="429" r:id="rId39"/>
    <p:sldId id="452" r:id="rId40"/>
    <p:sldId id="453" r:id="rId4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284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192" y="4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534740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987522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9A4FA-3D9A-4114-B0D5-759CBD56F1AB}" type="datetimeFigureOut">
              <a:rPr lang="zh-CN" altLang="en-US" smtClean="0"/>
              <a:t>2021/9/6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F4176-339E-4C4B-80E4-BBE9C4467EFE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70A65F6-8E77-8A45-8462-43DBA746F0A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18" t="38788" r="24589" b="40606"/>
          <a:stretch/>
        </p:blipFill>
        <p:spPr>
          <a:xfrm>
            <a:off x="8610600" y="0"/>
            <a:ext cx="3515893" cy="100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9091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9A4FA-3D9A-4114-B0D5-759CBD56F1AB}" type="datetimeFigureOut">
              <a:rPr lang="zh-CN" altLang="en-US" smtClean="0"/>
              <a:t>2021/9/6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F4176-339E-4C4B-80E4-BBE9C4467E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91144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9A4FA-3D9A-4114-B0D5-759CBD56F1AB}" type="datetimeFigureOut">
              <a:rPr lang="zh-CN" altLang="en-US" smtClean="0"/>
              <a:t>2021/9/6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F4176-339E-4C4B-80E4-BBE9C4467E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41786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76479" y="264221"/>
            <a:ext cx="10515600" cy="833631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199" y="1326995"/>
            <a:ext cx="11053879" cy="4849968"/>
          </a:xfrm>
        </p:spPr>
        <p:txBody>
          <a:bodyPr/>
          <a:lstStyle>
            <a:lvl2pPr marL="914400" indent="-457200">
              <a:buFont typeface="Wingdings" panose="05000000000000000000" pitchFamily="2" charset="2"/>
              <a:buChar char="Ø"/>
              <a:defRPr/>
            </a:lvl2pPr>
            <a:lvl3pPr marL="1143000" indent="-228600">
              <a:buFont typeface="Wingdings" panose="05000000000000000000" pitchFamily="2" charset="2"/>
              <a:buChar char="ü"/>
              <a:defRPr/>
            </a:lvl3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9A4FA-3D9A-4114-B0D5-759CBD56F1AB}" type="datetimeFigureOut">
              <a:rPr lang="zh-CN" altLang="en-US" smtClean="0"/>
              <a:t>2021/9/6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F4176-339E-4C4B-80E4-BBE9C4467EFE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/>
          <p:cNvPicPr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70" y="69174"/>
            <a:ext cx="1112400" cy="1111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4242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124634" y="365125"/>
            <a:ext cx="9229165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9A4FA-3D9A-4114-B0D5-759CBD56F1AB}" type="datetimeFigureOut">
              <a:rPr lang="zh-CN" altLang="en-US" smtClean="0"/>
              <a:t>2021/9/6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F4176-339E-4C4B-80E4-BBE9C4467EFE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ADCF569-0256-404D-800E-0FA0F0842647}"/>
              </a:ext>
            </a:extLst>
          </p:cNvPr>
          <p:cNvPicPr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70" y="69174"/>
            <a:ext cx="1112400" cy="1111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9147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110320" y="365125"/>
            <a:ext cx="9245067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9A4FA-3D9A-4114-B0D5-759CBD56F1AB}" type="datetimeFigureOut">
              <a:rPr lang="zh-CN" altLang="en-US" smtClean="0"/>
              <a:t>2021/9/6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F4176-339E-4C4B-80E4-BBE9C4467EFE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0D0480A5-D353-2E4B-8B1F-E9A79B20808C}"/>
              </a:ext>
            </a:extLst>
          </p:cNvPr>
          <p:cNvPicPr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70" y="69174"/>
            <a:ext cx="1112400" cy="1111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5389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9A4FA-3D9A-4114-B0D5-759CBD56F1AB}" type="datetimeFigureOut">
              <a:rPr lang="zh-CN" altLang="en-US" smtClean="0"/>
              <a:t>2021/9/6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F4176-339E-4C4B-80E4-BBE9C4467EFE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476FF5B-54DF-CB48-94CA-1C8CCE38E552}"/>
              </a:ext>
            </a:extLst>
          </p:cNvPr>
          <p:cNvPicPr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70" y="69174"/>
            <a:ext cx="1112400" cy="1111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2166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9A4FA-3D9A-4114-B0D5-759CBD56F1AB}" type="datetimeFigureOut">
              <a:rPr lang="zh-CN" altLang="en-US" smtClean="0"/>
              <a:t>2021/9/6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F4176-339E-4C4B-80E4-BBE9C4467E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11920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9A4FA-3D9A-4114-B0D5-759CBD56F1AB}" type="datetimeFigureOut">
              <a:rPr lang="zh-CN" altLang="en-US" smtClean="0"/>
              <a:t>2021/9/6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F4176-339E-4C4B-80E4-BBE9C4467E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176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9A4FA-3D9A-4114-B0D5-759CBD56F1AB}" type="datetimeFigureOut">
              <a:rPr lang="zh-CN" altLang="en-US" smtClean="0"/>
              <a:t>2021/9/6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F4176-339E-4C4B-80E4-BBE9C4467E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09534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9A4FA-3D9A-4114-B0D5-759CBD56F1AB}" type="datetimeFigureOut">
              <a:rPr lang="zh-CN" altLang="en-US" smtClean="0"/>
              <a:t>2021/9/6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F4176-339E-4C4B-80E4-BBE9C4467E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67344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1298448" y="365125"/>
            <a:ext cx="10055352" cy="815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389888"/>
            <a:ext cx="10515600" cy="4787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1517904" y="6356350"/>
            <a:ext cx="20634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19A4FA-3D9A-4114-B0D5-759CBD56F1AB}" type="datetimeFigureOut">
              <a:rPr lang="zh-CN" altLang="en-US" smtClean="0"/>
              <a:t>2021/9/6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6F4176-339E-4C4B-80E4-BBE9C4467EFE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9EFDAA0-6B4A-8C40-A1EF-BEA2755B3F4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452950"/>
            <a:ext cx="1152144" cy="40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50666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1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indent="-457200" algn="l" defTabSz="914400" rtl="0" eaLnBrk="1" latinLnBrk="0" hangingPunct="1">
        <a:lnSpc>
          <a:spcPct val="90000"/>
        </a:lnSpc>
        <a:spcBef>
          <a:spcPts val="500"/>
        </a:spcBef>
        <a:buFont typeface="Calibri" panose="020F0502020204030204" pitchFamily="34" charset="0"/>
        <a:buChar char="□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Ø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hyperlink" Target="http://faculty.sustech.edu.cn/yusq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nlinegdb.com/" TargetMode="External"/><Relationship Id="rId2" Type="http://schemas.openxmlformats.org/officeDocument/2006/relationships/hyperlink" Target="https://en.cppreference.com/w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307592"/>
            <a:ext cx="9144000" cy="1772603"/>
          </a:xfrm>
        </p:spPr>
        <p:txBody>
          <a:bodyPr>
            <a:noAutofit/>
          </a:bodyPr>
          <a:lstStyle/>
          <a:p>
            <a:r>
              <a:rPr lang="en-US" altLang="zh-CN" b="1" dirty="0">
                <a:latin typeface="Franklin Gothic Demi" panose="020B0703020102020204" pitchFamily="34" charset="0"/>
              </a:rPr>
              <a:t>C/C++</a:t>
            </a:r>
            <a:r>
              <a:rPr lang="zh-CN" altLang="en-US" b="1" dirty="0">
                <a:latin typeface="Franklin Gothic Demi" panose="020B0703020102020204" pitchFamily="34" charset="0"/>
              </a:rPr>
              <a:t> </a:t>
            </a:r>
            <a:r>
              <a:rPr lang="en-US" altLang="zh-CN" b="1" dirty="0">
                <a:latin typeface="Franklin Gothic Demi" panose="020B0703020102020204" pitchFamily="34" charset="0"/>
              </a:rPr>
              <a:t>Program Design</a:t>
            </a:r>
            <a:endParaRPr lang="zh-CN" altLang="en-US" b="1" dirty="0">
              <a:latin typeface="Franklin Gothic Demi" panose="020B0703020102020204" pitchFamily="34" charset="0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260035"/>
            <a:ext cx="9144000" cy="2767054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Franklin Gothic Medium" panose="020B0603020102020204" pitchFamily="34" charset="0"/>
              </a:rPr>
              <a:t>CS205</a:t>
            </a:r>
          </a:p>
          <a:p>
            <a:endParaRPr lang="en-US" altLang="zh-CN" dirty="0">
              <a:latin typeface="Franklin Gothic Medium" panose="020B0603020102020204" pitchFamily="34" charset="0"/>
            </a:endParaRPr>
          </a:p>
          <a:p>
            <a:r>
              <a:rPr lang="en-US" altLang="zh-CN" dirty="0">
                <a:latin typeface="Franklin Gothic Medium" panose="020B0603020102020204" pitchFamily="34" charset="0"/>
              </a:rPr>
              <a:t>Prof. </a:t>
            </a:r>
            <a:r>
              <a:rPr lang="en-US" altLang="zh-CN" dirty="0" err="1">
                <a:latin typeface="Franklin Gothic Medium" panose="020B0603020102020204" pitchFamily="34" charset="0"/>
              </a:rPr>
              <a:t>Shiqi</a:t>
            </a:r>
            <a:r>
              <a:rPr lang="en-US" altLang="zh-CN" dirty="0">
                <a:latin typeface="Franklin Gothic Medium" panose="020B0603020102020204" pitchFamily="34" charset="0"/>
              </a:rPr>
              <a:t> Yu</a:t>
            </a:r>
            <a:r>
              <a:rPr lang="zh-CN" altLang="en-US" dirty="0">
                <a:latin typeface="Franklin Gothic Medium" panose="020B0603020102020204" pitchFamily="34" charset="0"/>
              </a:rPr>
              <a:t> </a:t>
            </a:r>
            <a:r>
              <a:rPr lang="en-US" altLang="zh-CN" dirty="0">
                <a:latin typeface="Franklin Gothic Medium" panose="020B0603020102020204" pitchFamily="34" charset="0"/>
              </a:rPr>
              <a:t>(</a:t>
            </a:r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于仕琪</a:t>
            </a:r>
            <a:r>
              <a:rPr lang="en-US" altLang="zh-CN" dirty="0">
                <a:latin typeface="Franklin Gothic Medium" panose="020B0603020102020204" pitchFamily="34" charset="0"/>
              </a:rPr>
              <a:t>)</a:t>
            </a:r>
          </a:p>
          <a:p>
            <a:r>
              <a:rPr lang="en-US" altLang="zh-CN" dirty="0">
                <a:latin typeface="Courier" pitchFamily="2" charset="0"/>
              </a:rPr>
              <a:t>yusq@sustech.edu.cn</a:t>
            </a:r>
          </a:p>
          <a:p>
            <a:r>
              <a:rPr lang="en-US" altLang="zh-CN" sz="1800" dirty="0">
                <a:latin typeface="Courier" pitchFamily="2" charset="0"/>
              </a:rPr>
              <a:t>http://</a:t>
            </a:r>
            <a:r>
              <a:rPr lang="en-US" altLang="zh-CN" sz="1800" dirty="0" err="1">
                <a:latin typeface="Courier" pitchFamily="2" charset="0"/>
              </a:rPr>
              <a:t>faculty.sustech.edu.cn</a:t>
            </a:r>
            <a:r>
              <a:rPr lang="en-US" altLang="zh-CN" sz="1800" dirty="0">
                <a:latin typeface="Courier" pitchFamily="2" charset="0"/>
              </a:rPr>
              <a:t>/</a:t>
            </a:r>
            <a:r>
              <a:rPr lang="en-US" altLang="zh-CN" sz="1800" dirty="0" err="1">
                <a:latin typeface="Courier" pitchFamily="2" charset="0"/>
              </a:rPr>
              <a:t>yusq</a:t>
            </a:r>
            <a:r>
              <a:rPr lang="en-US" altLang="zh-CN" sz="1800" dirty="0">
                <a:latin typeface="Courier" pitchFamily="2" charset="0"/>
              </a:rPr>
              <a:t>/</a:t>
            </a:r>
          </a:p>
          <a:p>
            <a:endParaRPr lang="en-US" altLang="zh-CN" dirty="0">
              <a:latin typeface="Franklin Gothic Medium" panose="020B06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45994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431A52-3490-9D44-936E-5C37798D7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Compile and run the program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88B9CC7-0B33-B242-A41B-0728B491C3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9049" y="1338012"/>
            <a:ext cx="8702406" cy="4849968"/>
          </a:xfrm>
        </p:spPr>
        <p:txBody>
          <a:bodyPr>
            <a:normAutofit/>
          </a:bodyPr>
          <a:lstStyle/>
          <a:p>
            <a:r>
              <a:rPr kumimoji="1" lang="en-US" altLang="zh-CN" dirty="0"/>
              <a:t>Compile </a:t>
            </a:r>
            <a:r>
              <a:rPr kumimoji="1" lang="en-US" altLang="zh-CN" dirty="0" err="1"/>
              <a:t>hello.cpp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en-US" altLang="zh-CN" dirty="0">
                <a:solidFill>
                  <a:srgbClr val="002060"/>
                </a:solidFill>
                <a:latin typeface="Courier" pitchFamily="2" charset="0"/>
              </a:rPr>
              <a:t>    g++ </a:t>
            </a:r>
            <a:r>
              <a:rPr kumimoji="1" lang="en-US" altLang="zh-CN" dirty="0" err="1">
                <a:solidFill>
                  <a:srgbClr val="002060"/>
                </a:solidFill>
                <a:latin typeface="Courier" pitchFamily="2" charset="0"/>
              </a:rPr>
              <a:t>hello.cpp</a:t>
            </a:r>
            <a:endParaRPr kumimoji="1" lang="en-US" altLang="zh-CN" dirty="0"/>
          </a:p>
          <a:p>
            <a:r>
              <a:rPr kumimoji="1" lang="en-US" altLang="zh-CN" dirty="0"/>
              <a:t>Initialization of </a:t>
            </a:r>
            <a:r>
              <a:rPr kumimoji="1" lang="en-US" altLang="zh-CN" dirty="0">
                <a:solidFill>
                  <a:srgbClr val="0000CC"/>
                </a:solidFill>
                <a:latin typeface="Courier" pitchFamily="2" charset="0"/>
              </a:rPr>
              <a:t>msg</a:t>
            </a:r>
            <a:r>
              <a:rPr kumimoji="1" lang="en-US" altLang="zh-CN" dirty="0"/>
              <a:t> is a C++11 extension. We need</a:t>
            </a:r>
          </a:p>
          <a:p>
            <a:pPr marL="0" indent="0">
              <a:buNone/>
            </a:pPr>
            <a:r>
              <a:rPr kumimoji="1" lang="en-US" altLang="zh-CN" dirty="0">
                <a:solidFill>
                  <a:srgbClr val="002060"/>
                </a:solidFill>
                <a:latin typeface="Courier" pitchFamily="2" charset="0"/>
              </a:rPr>
              <a:t>    g++ </a:t>
            </a:r>
            <a:r>
              <a:rPr kumimoji="1" lang="en-US" altLang="zh-CN" dirty="0" err="1">
                <a:solidFill>
                  <a:srgbClr val="002060"/>
                </a:solidFill>
                <a:latin typeface="Courier" pitchFamily="2" charset="0"/>
              </a:rPr>
              <a:t>hello.cpp</a:t>
            </a:r>
            <a:r>
              <a:rPr kumimoji="1" lang="en-US" altLang="zh-CN" dirty="0">
                <a:solidFill>
                  <a:srgbClr val="002060"/>
                </a:solidFill>
                <a:latin typeface="Courier" pitchFamily="2" charset="0"/>
              </a:rPr>
              <a:t> --std=</a:t>
            </a:r>
            <a:r>
              <a:rPr kumimoji="1" lang="en-US" altLang="zh-CN" dirty="0" err="1">
                <a:solidFill>
                  <a:srgbClr val="002060"/>
                </a:solidFill>
                <a:latin typeface="Courier" pitchFamily="2" charset="0"/>
              </a:rPr>
              <a:t>c++</a:t>
            </a:r>
            <a:r>
              <a:rPr kumimoji="1" lang="en-US" altLang="zh-CN" dirty="0">
                <a:solidFill>
                  <a:srgbClr val="002060"/>
                </a:solidFill>
                <a:latin typeface="Courier" pitchFamily="2" charset="0"/>
              </a:rPr>
              <a:t>11</a:t>
            </a:r>
          </a:p>
          <a:p>
            <a:r>
              <a:rPr kumimoji="1" lang="en-US" altLang="zh-CN" dirty="0"/>
              <a:t>Executable file can be generated as </a:t>
            </a:r>
            <a:r>
              <a:rPr kumimoji="1" lang="en-US" altLang="zh-CN" dirty="0" err="1"/>
              <a:t>a.out</a:t>
            </a:r>
            <a:r>
              <a:rPr kumimoji="1" lang="en-US" altLang="zh-CN" dirty="0"/>
              <a:t>. Change the output filename by -o option</a:t>
            </a:r>
          </a:p>
          <a:p>
            <a:pPr marL="0" indent="0">
              <a:buNone/>
            </a:pPr>
            <a:r>
              <a:rPr kumimoji="1" lang="en-US" altLang="zh-CN" dirty="0">
                <a:solidFill>
                  <a:srgbClr val="002060"/>
                </a:solidFill>
                <a:latin typeface="Courier" pitchFamily="2" charset="0"/>
              </a:rPr>
              <a:t>    g++ </a:t>
            </a:r>
            <a:r>
              <a:rPr kumimoji="1" lang="en-US" altLang="zh-CN" dirty="0" err="1">
                <a:solidFill>
                  <a:srgbClr val="002060"/>
                </a:solidFill>
                <a:latin typeface="Courier" pitchFamily="2" charset="0"/>
              </a:rPr>
              <a:t>hello.cpp</a:t>
            </a:r>
            <a:r>
              <a:rPr kumimoji="1" lang="en-US" altLang="zh-CN" dirty="0">
                <a:solidFill>
                  <a:srgbClr val="002060"/>
                </a:solidFill>
                <a:latin typeface="Courier" pitchFamily="2" charset="0"/>
              </a:rPr>
              <a:t> --std=</a:t>
            </a:r>
            <a:r>
              <a:rPr kumimoji="1" lang="en-US" altLang="zh-CN" dirty="0" err="1">
                <a:solidFill>
                  <a:srgbClr val="002060"/>
                </a:solidFill>
                <a:latin typeface="Courier" pitchFamily="2" charset="0"/>
              </a:rPr>
              <a:t>c++</a:t>
            </a:r>
            <a:r>
              <a:rPr kumimoji="1" lang="en-US" altLang="zh-CN" dirty="0">
                <a:solidFill>
                  <a:srgbClr val="002060"/>
                </a:solidFill>
                <a:latin typeface="Courier" pitchFamily="2" charset="0"/>
              </a:rPr>
              <a:t>11 -o hello</a:t>
            </a:r>
          </a:p>
          <a:p>
            <a:r>
              <a:rPr kumimoji="1" lang="en-US" altLang="zh-CN" dirty="0"/>
              <a:t>Execute</a:t>
            </a:r>
          </a:p>
          <a:p>
            <a:pPr marL="0" indent="0">
              <a:buNone/>
            </a:pPr>
            <a:r>
              <a:rPr kumimoji="1" lang="en-US" altLang="zh-CN" dirty="0">
                <a:solidFill>
                  <a:srgbClr val="002060"/>
                </a:solidFill>
                <a:latin typeface="Courier" pitchFamily="2" charset="0"/>
              </a:rPr>
              <a:t>    ./hello</a:t>
            </a:r>
            <a:endParaRPr kumimoji="1" lang="zh-CN" altLang="en-US" dirty="0">
              <a:solidFill>
                <a:srgbClr val="002060"/>
              </a:solidFill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81001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4A1B88BC-5231-3643-9A5B-456C5213C48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sz="4800" dirty="0"/>
              <a:t>Different Programming Languages</a:t>
            </a:r>
            <a:endParaRPr lang="zh-CN" altLang="en-US" sz="4800" dirty="0"/>
          </a:p>
        </p:txBody>
      </p:sp>
      <p:sp>
        <p:nvSpPr>
          <p:cNvPr id="5" name="副标题 4">
            <a:extLst>
              <a:ext uri="{FF2B5EF4-FFF2-40B4-BE49-F238E27FC236}">
                <a16:creationId xmlns:a16="http://schemas.microsoft.com/office/drawing/2014/main" id="{04AFA9D5-1A33-1640-9987-109DEB34137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45803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4CCC21-1319-8C41-91C0-2ED9DAEC77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Binary Instructions for CPU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928111C-B0C6-4A4B-B24E-CEC7D20080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The instructions for CPU to run are binary.</a:t>
            </a:r>
          </a:p>
          <a:p>
            <a:pPr lvl="1"/>
            <a:r>
              <a:rPr kumimoji="1" lang="en-US" altLang="zh-CN" dirty="0"/>
              <a:t>10110000 01100001</a:t>
            </a:r>
          </a:p>
          <a:p>
            <a:r>
              <a:rPr kumimoji="1" lang="en" altLang="zh-CN" dirty="0"/>
              <a:t>Programming on punched tapes</a:t>
            </a:r>
          </a:p>
          <a:p>
            <a:endParaRPr kumimoji="1" lang="zh-CN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26B5412-68E9-4B41-9F10-ED23D95DFA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351" b="29737"/>
          <a:stretch/>
        </p:blipFill>
        <p:spPr bwMode="auto">
          <a:xfrm>
            <a:off x="1100668" y="2959273"/>
            <a:ext cx="6948092" cy="1940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3371B17F-58B9-D74A-B0A0-C16178B9858E}"/>
              </a:ext>
            </a:extLst>
          </p:cNvPr>
          <p:cNvSpPr/>
          <p:nvPr/>
        </p:nvSpPr>
        <p:spPr>
          <a:xfrm>
            <a:off x="1196622" y="6531695"/>
            <a:ext cx="43731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https://en.wikipedia.org/wiki/Punched_tape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31858BDE-B920-234A-93E9-C7002C4316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667" y="5095574"/>
            <a:ext cx="6948093" cy="1198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34516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712B3C-F91A-1D44-B2A8-977DD70A32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" altLang="zh-CN" dirty="0"/>
              <a:t>Assembly languages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D52BE47-30C8-1A4F-A211-43461D1279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70960" y="1539240"/>
            <a:ext cx="8021118" cy="4637723"/>
          </a:xfrm>
        </p:spPr>
        <p:txBody>
          <a:bodyPr/>
          <a:lstStyle/>
          <a:p>
            <a:pPr marL="0" indent="0">
              <a:buNone/>
            </a:pPr>
            <a:r>
              <a:rPr kumimoji="1" lang="en-US" altLang="zh-CN" sz="3200" dirty="0"/>
              <a:t>Assembly languages are more human readable</a:t>
            </a:r>
            <a:endParaRPr kumimoji="1" lang="en-US" altLang="zh-CN" dirty="0"/>
          </a:p>
          <a:p>
            <a:endParaRPr lang="en-US" altLang="zh-CN" dirty="0"/>
          </a:p>
          <a:p>
            <a:r>
              <a:rPr lang="en-US" altLang="zh-CN" dirty="0"/>
              <a:t>10110000 01100001 </a:t>
            </a:r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lang="en" altLang="zh-CN" dirty="0">
                <a:solidFill>
                  <a:srgbClr val="0000FF"/>
                </a:solidFill>
              </a:rPr>
              <a:t>MOV</a:t>
            </a:r>
            <a:r>
              <a:rPr lang="en" altLang="zh-CN" dirty="0"/>
              <a:t> </a:t>
            </a:r>
            <a:r>
              <a:rPr lang="en" altLang="zh-CN" dirty="0">
                <a:solidFill>
                  <a:srgbClr val="008000"/>
                </a:solidFill>
              </a:rPr>
              <a:t>AL</a:t>
            </a:r>
            <a:r>
              <a:rPr lang="en" altLang="zh-CN" dirty="0"/>
              <a:t>, </a:t>
            </a:r>
            <a:r>
              <a:rPr lang="en" altLang="zh-CN" dirty="0">
                <a:solidFill>
                  <a:srgbClr val="666666"/>
                </a:solidFill>
              </a:rPr>
              <a:t>61h</a:t>
            </a:r>
            <a:r>
              <a:rPr lang="en" altLang="zh-CN" dirty="0"/>
              <a:t> </a:t>
            </a:r>
            <a:r>
              <a:rPr lang="en" altLang="zh-CN" i="1" dirty="0">
                <a:solidFill>
                  <a:srgbClr val="408080"/>
                </a:solidFill>
              </a:rPr>
              <a:t>; Load AL with 97 decimal (61 hex)</a:t>
            </a:r>
            <a:endParaRPr kumimoji="1" lang="zh-CN" alt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40E0095-93F4-CA4F-A1EC-9D122C3BA5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097852"/>
            <a:ext cx="3617426" cy="5760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上下箭头 3">
            <a:extLst>
              <a:ext uri="{FF2B5EF4-FFF2-40B4-BE49-F238E27FC236}">
                <a16:creationId xmlns:a16="http://schemas.microsoft.com/office/drawing/2014/main" id="{ED22567E-AFF7-134F-BC95-8B06087F89B3}"/>
              </a:ext>
            </a:extLst>
          </p:cNvPr>
          <p:cNvSpPr/>
          <p:nvPr/>
        </p:nvSpPr>
        <p:spPr>
          <a:xfrm>
            <a:off x="5379720" y="3108960"/>
            <a:ext cx="289560" cy="1066800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4585D5B-AEEA-3E46-B310-11FE558F39FD}"/>
              </a:ext>
            </a:extLst>
          </p:cNvPr>
          <p:cNvSpPr/>
          <p:nvPr/>
        </p:nvSpPr>
        <p:spPr>
          <a:xfrm>
            <a:off x="3236979" y="6488668"/>
            <a:ext cx="48646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https://en.wikipedia.org/wiki/Assembly_language</a:t>
            </a:r>
          </a:p>
        </p:txBody>
      </p:sp>
    </p:spTree>
    <p:extLst>
      <p:ext uri="{BB962C8B-B14F-4D97-AF65-F5344CB8AC3E}">
        <p14:creationId xmlns:p14="http://schemas.microsoft.com/office/powerpoint/2010/main" val="1333243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CA1985-0DA0-5C45-8383-CB07D5CD0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High Level Languages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64B9520-1A2D-9945-B897-9A489857BA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C: 1973</a:t>
            </a:r>
          </a:p>
          <a:p>
            <a:pPr lvl="1"/>
            <a:r>
              <a:rPr kumimoji="1" lang="en-US" altLang="zh-CN" dirty="0"/>
              <a:t>Developed by Dennis Ritchie and Ken Thompson at Bell Labs between 1969 and 1973. </a:t>
            </a:r>
          </a:p>
          <a:p>
            <a:r>
              <a:rPr kumimoji="1" lang="en-US" altLang="zh-CN" dirty="0"/>
              <a:t>C++: 1979</a:t>
            </a:r>
          </a:p>
          <a:p>
            <a:pPr lvl="1"/>
            <a:r>
              <a:rPr kumimoji="1" lang="en-US" altLang="zh-CN" dirty="0"/>
              <a:t>Created by Bjarne </a:t>
            </a:r>
            <a:r>
              <a:rPr kumimoji="1" lang="en-US" altLang="zh-CN" dirty="0" err="1"/>
              <a:t>Stroustrup</a:t>
            </a:r>
            <a:r>
              <a:rPr kumimoji="1" lang="en-US" altLang="zh-CN" dirty="0"/>
              <a:t> as an extension of the C programming language</a:t>
            </a:r>
          </a:p>
          <a:p>
            <a:pPr lvl="1"/>
            <a:r>
              <a:rPr kumimoji="1" lang="en-US" altLang="zh-CN" dirty="0"/>
              <a:t>C with Classes</a:t>
            </a:r>
          </a:p>
          <a:p>
            <a:pPr lvl="1"/>
            <a:r>
              <a:rPr kumimoji="1" lang="en-US" altLang="zh-CN" dirty="0"/>
              <a:t>Renamed to C++</a:t>
            </a:r>
          </a:p>
          <a:p>
            <a:pPr lvl="1"/>
            <a:endParaRPr kumimoji="1" lang="en-US" altLang="zh-CN" dirty="0"/>
          </a:p>
          <a:p>
            <a:pPr lvl="1"/>
            <a:r>
              <a:rPr kumimoji="1" lang="en-US" altLang="zh-CN" dirty="0"/>
              <a:t>Now it’s C++++++++++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22173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4F6E0B-9D2F-DC43-A404-3D5760FC3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Higher Level Languages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C2E533D-3489-484E-A840-117C673E2F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Java: 1995</a:t>
            </a:r>
          </a:p>
          <a:p>
            <a:pPr lvl="1"/>
            <a:r>
              <a:rPr kumimoji="1" lang="en-US" altLang="zh-CN" dirty="0"/>
              <a:t>I hate memory management in C/C++!</a:t>
            </a:r>
          </a:p>
          <a:p>
            <a:pPr lvl="1"/>
            <a:r>
              <a:rPr kumimoji="1" lang="en-US" altLang="zh-CN" dirty="0"/>
              <a:t>I</a:t>
            </a:r>
            <a:r>
              <a:rPr kumimoji="1" lang="zh-CN" altLang="en-US" dirty="0"/>
              <a:t> </a:t>
            </a:r>
            <a:r>
              <a:rPr kumimoji="1" lang="en-US" altLang="zh-CN" dirty="0"/>
              <a:t>want "Write once, run anywhere”, not ”write once, compile anywhere”.</a:t>
            </a:r>
          </a:p>
          <a:p>
            <a:pPr lvl="1"/>
            <a:r>
              <a:rPr kumimoji="1" lang="en-US" altLang="zh-CN" dirty="0"/>
              <a:t>Grammar is similar with C++.</a:t>
            </a:r>
          </a:p>
          <a:p>
            <a:pPr lvl="1"/>
            <a:r>
              <a:rPr kumimoji="1" lang="en-US" altLang="zh-CN" dirty="0"/>
              <a:t>A Java compiler generates *.class files, not executable files.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Python: 1990</a:t>
            </a:r>
          </a:p>
          <a:p>
            <a:pPr lvl="1"/>
            <a:r>
              <a:rPr kumimoji="1" lang="en-US" altLang="zh-CN" dirty="0"/>
              <a:t>I hate strict grammar!</a:t>
            </a:r>
          </a:p>
          <a:p>
            <a:pPr lvl="1"/>
            <a:r>
              <a:rPr kumimoji="1" lang="en-US" altLang="zh-CN" dirty="0"/>
              <a:t>I hate too many data types!</a:t>
            </a:r>
          </a:p>
          <a:p>
            <a:pPr lvl="1"/>
            <a:endParaRPr kumimoji="1" lang="zh-CN" alt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13FFE01-8774-BA49-A9C8-9003182451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3631057"/>
            <a:ext cx="3175000" cy="93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6E0C0CD1-D1DC-3E4F-B649-903F542642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8700" y="170752"/>
            <a:ext cx="1016000" cy="185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74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FC954B-F86F-724E-9C28-D06119B7A7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Even higher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C211DEE-15F6-8349-9FCF-15C179B859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326995"/>
            <a:ext cx="11053879" cy="1231900"/>
          </a:xfrm>
        </p:spPr>
        <p:txBody>
          <a:bodyPr/>
          <a:lstStyle/>
          <a:p>
            <a:r>
              <a:rPr kumimoji="1" lang="en" altLang="zh-CN" dirty="0"/>
              <a:t>Scratch: 2002</a:t>
            </a:r>
          </a:p>
          <a:p>
            <a:pPr lvl="1"/>
            <a:r>
              <a:rPr kumimoji="1" lang="en-US" altLang="zh-CN" dirty="0"/>
              <a:t>I don’t like to type a keyboard</a:t>
            </a:r>
            <a:endParaRPr kumimoji="1" lang="zh-CN" alt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CF0A36A0-3EC4-D942-9FCE-06904999B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6280" y="95095"/>
            <a:ext cx="3855720" cy="1460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5A3358EE-15DB-CF4B-90DF-0AFEFFC87D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9737" y="2558895"/>
            <a:ext cx="5009083" cy="2460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8D4B13E2-9BB4-4A4A-9F54-218DB9C5B1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762" y="2558895"/>
            <a:ext cx="3672920" cy="3034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1604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323E8F-456B-A645-820A-D32B5B06A5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But...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E0FD372-4C5D-0D4C-8B63-B38998C9D3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326995"/>
            <a:ext cx="5623561" cy="643489"/>
          </a:xfrm>
        </p:spPr>
        <p:txBody>
          <a:bodyPr/>
          <a:lstStyle/>
          <a:p>
            <a:r>
              <a:rPr kumimoji="1" lang="en-US" altLang="zh-CN" dirty="0"/>
              <a:t>The grammar is complex, </a:t>
            </a:r>
            <a:endParaRPr kumimoji="1" lang="zh-CN" altLang="en-US" dirty="0"/>
          </a:p>
        </p:txBody>
      </p:sp>
      <p:pic>
        <p:nvPicPr>
          <p:cNvPr id="4" name="Picture 2" descr="Image result for c language">
            <a:extLst>
              <a:ext uri="{FF2B5EF4-FFF2-40B4-BE49-F238E27FC236}">
                <a16:creationId xmlns:a16="http://schemas.microsoft.com/office/drawing/2014/main" id="{9F1F6F89-4537-8C47-8433-14594D6D54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414" y="2199627"/>
            <a:ext cx="2437956" cy="2220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Related image">
            <a:extLst>
              <a:ext uri="{FF2B5EF4-FFF2-40B4-BE49-F238E27FC236}">
                <a16:creationId xmlns:a16="http://schemas.microsoft.com/office/drawing/2014/main" id="{588CE6CF-B99D-204F-9408-83A30DBEA1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67" t="17302" r="8736" b="21499"/>
          <a:stretch/>
        </p:blipFill>
        <p:spPr bwMode="auto">
          <a:xfrm>
            <a:off x="3312880" y="2934496"/>
            <a:ext cx="3063240" cy="1498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FAD60548-3997-AD46-A784-AC5E657D2B2C}"/>
              </a:ext>
            </a:extLst>
          </p:cNvPr>
          <p:cNvSpPr/>
          <p:nvPr/>
        </p:nvSpPr>
        <p:spPr>
          <a:xfrm>
            <a:off x="4762369" y="1071963"/>
            <a:ext cx="4617183" cy="8402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kumimoji="1" lang="en-US" altLang="zh-CN" sz="2800" dirty="0">
                <a:solidFill>
                  <a:prstClr val="black"/>
                </a:solidFill>
              </a:rPr>
              <a:t>and  </a:t>
            </a:r>
            <a:r>
              <a:rPr lang="en-US" altLang="zh-CN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</a:rPr>
              <a:t>pointer ..</a:t>
            </a:r>
            <a:endParaRPr lang="zh-CN" altLang="en-US" sz="5400" b="1" dirty="0">
              <a:ln w="22225">
                <a:solidFill>
                  <a:schemeClr val="accent2"/>
                </a:solidFill>
                <a:prstDash val="solid"/>
              </a:ln>
              <a:solidFill>
                <a:srgbClr val="FF0000"/>
              </a:solidFill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1B87EB8E-3A6A-234B-84C3-E2039C779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6241" y="2031684"/>
            <a:ext cx="1179641" cy="1179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2B03D922-3B3C-644B-A681-2EA95B9453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1613" y="1927174"/>
            <a:ext cx="1231902" cy="1231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B258F262-2539-9F45-801B-2E2A591875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0208" y="2022745"/>
            <a:ext cx="1179640" cy="1179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711FBBAD-47E5-7D49-8FB9-DD2548A9E7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4780" y="1970484"/>
            <a:ext cx="1231901" cy="1231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EC0BE19-44FE-CA4D-AD34-90FAF7880A0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37954" y="4546434"/>
            <a:ext cx="3638627" cy="231149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2A72DE3-BD09-C74F-840B-20B63CDE840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2797" y="4291135"/>
            <a:ext cx="2380336" cy="2577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266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BE1ECB-153A-BD49-9CF3-F6E01C27C6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Advantages of C/C++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100C169-D9AE-1844-8264-0ED508713D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Development language of most fundamental computer systems</a:t>
            </a:r>
          </a:p>
          <a:p>
            <a:pPr lvl="1"/>
            <a:r>
              <a:rPr kumimoji="1" lang="en-US" altLang="zh-CN" dirty="0"/>
              <a:t>Linux</a:t>
            </a:r>
          </a:p>
          <a:p>
            <a:pPr lvl="1"/>
            <a:r>
              <a:rPr kumimoji="1" lang="en-US" altLang="zh-CN" dirty="0"/>
              <a:t>MySQL</a:t>
            </a:r>
          </a:p>
          <a:p>
            <a:pPr lvl="1"/>
            <a:r>
              <a:rPr kumimoji="1" lang="en-US" altLang="zh-CN" dirty="0"/>
              <a:t>OpenCV</a:t>
            </a:r>
          </a:p>
          <a:p>
            <a:pPr lvl="1"/>
            <a:r>
              <a:rPr kumimoji="1" lang="en-US" altLang="zh-CN" dirty="0"/>
              <a:t>Backend of TensorFlow, </a:t>
            </a:r>
            <a:r>
              <a:rPr kumimoji="1" lang="en-US" altLang="zh-CN" dirty="0" err="1"/>
              <a:t>PyTorch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...</a:t>
            </a:r>
          </a:p>
          <a:p>
            <a:r>
              <a:rPr kumimoji="1" lang="en-US" altLang="zh-CN" dirty="0"/>
              <a:t>High efficiency</a:t>
            </a:r>
          </a:p>
          <a:p>
            <a:pPr lvl="1"/>
            <a:r>
              <a:rPr kumimoji="1" lang="en-US" altLang="zh-CN" dirty="0"/>
              <a:t>Widely optimized compilers</a:t>
            </a:r>
          </a:p>
          <a:p>
            <a:pPr lvl="1"/>
            <a:r>
              <a:rPr kumimoji="1" lang="en-US" altLang="zh-CN" dirty="0"/>
              <a:t>Access memory directly</a:t>
            </a:r>
          </a:p>
          <a:p>
            <a:pPr lvl="1"/>
            <a:r>
              <a:rPr kumimoji="1" lang="en-US" altLang="zh-CN" dirty="0"/>
              <a:t>Excellent on computing</a:t>
            </a:r>
          </a:p>
          <a:p>
            <a:pPr lvl="1"/>
            <a:r>
              <a:rPr kumimoji="1" lang="en-US" altLang="zh-CN" dirty="0"/>
              <a:t>Important language for AI algorithm implementation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71508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3BC785-463F-7948-B606-68117D51EC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3025" y="297199"/>
            <a:ext cx="10515600" cy="1111683"/>
          </a:xfrm>
        </p:spPr>
        <p:txBody>
          <a:bodyPr/>
          <a:lstStyle/>
          <a:p>
            <a:r>
              <a:rPr kumimoji="1" lang="en-US" altLang="zh-CN" dirty="0"/>
              <a:t>Similar languages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30E920C-6643-F447-91A4-073D9642FF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C, C++ and Java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91E68CD-7879-B247-9BA8-79F49F229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3951" y="2523721"/>
            <a:ext cx="6810460" cy="219473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4AF3EC7-8864-4545-A499-6A13E5C9B7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7733" y="242217"/>
            <a:ext cx="4498975" cy="216955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ED34177-5753-AC44-91B1-A2C22D528C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921" y="4830402"/>
            <a:ext cx="6759426" cy="188076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75552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Georgia" panose="02040502050405020303" pitchFamily="18" charset="0"/>
              </a:rPr>
              <a:t>About me</a:t>
            </a:r>
            <a:endParaRPr lang="zh-CN" altLang="en-US" dirty="0">
              <a:latin typeface="Georgia" panose="02040502050405020303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743811"/>
            <a:ext cx="11053879" cy="4849968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4000" b="1" dirty="0"/>
              <a:t>Prof. </a:t>
            </a:r>
            <a:r>
              <a:rPr lang="en-US" altLang="zh-CN" sz="4000" b="1" dirty="0" err="1"/>
              <a:t>Shiqi</a:t>
            </a:r>
            <a:r>
              <a:rPr lang="en-US" altLang="zh-CN" sz="4000" b="1" dirty="0"/>
              <a:t> Yu (</a:t>
            </a:r>
            <a:r>
              <a:rPr lang="zh-CN" altLang="en-US" sz="4000" b="1" dirty="0">
                <a:latin typeface="KaiTi" panose="02010609060101010101" pitchFamily="49" charset="-122"/>
                <a:ea typeface="KaiTi" panose="02010609060101010101" pitchFamily="49" charset="-122"/>
              </a:rPr>
              <a:t>于仕琪</a:t>
            </a:r>
            <a:r>
              <a:rPr lang="en-US" altLang="zh-CN" sz="4000" b="1" dirty="0"/>
              <a:t>)</a:t>
            </a:r>
            <a:endParaRPr lang="en-US" altLang="zh-CN" b="1" dirty="0"/>
          </a:p>
          <a:p>
            <a:r>
              <a:rPr lang="en-US" altLang="zh-CN" dirty="0"/>
              <a:t>Department of Computer Science and Engineering in Southern University of Science and Technology(</a:t>
            </a:r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南方科技大学计算机科学与工程系</a:t>
            </a:r>
            <a:r>
              <a:rPr lang="en-US" altLang="zh-CN" dirty="0"/>
              <a:t>)</a:t>
            </a:r>
          </a:p>
          <a:p>
            <a:r>
              <a:rPr lang="en-US" altLang="zh-CN" b="1" dirty="0"/>
              <a:t>Office :</a:t>
            </a:r>
            <a:r>
              <a:rPr lang="en-US" altLang="zh-CN" dirty="0"/>
              <a:t> Room 312, South Tower, </a:t>
            </a:r>
            <a:r>
              <a:rPr lang="en-US" altLang="zh-CN" dirty="0" err="1"/>
              <a:t>CoE</a:t>
            </a:r>
            <a:r>
              <a:rPr lang="en-US" altLang="zh-CN" dirty="0"/>
              <a:t> Building</a:t>
            </a:r>
          </a:p>
          <a:p>
            <a:r>
              <a:rPr lang="en-US" altLang="zh-CN" b="1" dirty="0"/>
              <a:t>Email :</a:t>
            </a:r>
            <a:r>
              <a:rPr lang="en-US" altLang="zh-CN" dirty="0"/>
              <a:t> </a:t>
            </a:r>
            <a:r>
              <a:rPr lang="en-US" altLang="zh-CN" dirty="0" err="1"/>
              <a:t>yusq@sustech.edu.cn</a:t>
            </a:r>
            <a:endParaRPr lang="en-US" altLang="zh-CN" dirty="0"/>
          </a:p>
          <a:p>
            <a:r>
              <a:rPr lang="en-US" altLang="zh-CN" dirty="0"/>
              <a:t>Homepage: </a:t>
            </a:r>
            <a:r>
              <a:rPr lang="en-US" altLang="zh-CN" dirty="0">
                <a:hlinkClick r:id="rId2"/>
              </a:rPr>
              <a:t>http://faculty.sustech.edu.cn/yusq/</a:t>
            </a:r>
            <a:r>
              <a:rPr lang="en-US" altLang="zh-CN" dirty="0"/>
              <a:t> 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36AA4AD-C903-6D4D-BA21-50E6217362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5338" y="192009"/>
            <a:ext cx="1696741" cy="169674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E25B83CF-B6E5-1A4D-9B07-A6849417F1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635" y="4774736"/>
            <a:ext cx="1471911" cy="1471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388F4A5-653E-D84D-A3B6-190C53CBFA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95353" y="171587"/>
            <a:ext cx="1199985" cy="956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3926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89E68A7A-8F05-8C46-8F62-E8E10EAA563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Compile and Link</a:t>
            </a:r>
            <a:endParaRPr lang="zh-CN" altLang="en-US" dirty="0"/>
          </a:p>
        </p:txBody>
      </p:sp>
      <p:sp>
        <p:nvSpPr>
          <p:cNvPr id="5" name="副标题 4">
            <a:extLst>
              <a:ext uri="{FF2B5EF4-FFF2-40B4-BE49-F238E27FC236}">
                <a16:creationId xmlns:a16="http://schemas.microsoft.com/office/drawing/2014/main" id="{FBF8203F-5B40-0D43-818C-B700FD8CA14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86996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191FC03-8B90-DE4D-A520-9EBE47AF25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27373" y="264221"/>
            <a:ext cx="5164706" cy="833631"/>
          </a:xfrm>
        </p:spPr>
        <p:txBody>
          <a:bodyPr>
            <a:normAutofit/>
          </a:bodyPr>
          <a:lstStyle/>
          <a:p>
            <a:r>
              <a:rPr kumimoji="1" lang="en-US" altLang="zh-CN" dirty="0"/>
              <a:t>Two functions 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DFAC17E-E3CE-4D49-86C1-70D625145E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79070" y="2"/>
            <a:ext cx="8028216" cy="7053942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" altLang="zh-CN" dirty="0">
                <a:solidFill>
                  <a:srgbClr val="AF00DB"/>
                </a:solidFill>
                <a:latin typeface="Menlo" panose="020B0609030804020204" pitchFamily="49" charset="0"/>
              </a:rPr>
              <a:t>#include</a:t>
            </a:r>
            <a:r>
              <a:rPr lang="en" altLang="zh-CN" dirty="0">
                <a:solidFill>
                  <a:srgbClr val="0000FF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A31515"/>
                </a:solidFill>
                <a:latin typeface="Menlo" panose="020B0609030804020204" pitchFamily="49" charset="0"/>
              </a:rPr>
              <a:t>&lt;iostream&gt;</a:t>
            </a:r>
            <a:endParaRPr lang="en" altLang="zh-CN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b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</a:br>
            <a:r>
              <a:rPr lang="en" altLang="zh-CN" dirty="0">
                <a:solidFill>
                  <a:srgbClr val="AF00DB"/>
                </a:solidFill>
                <a:latin typeface="Menlo" panose="020B0609030804020204" pitchFamily="49" charset="0"/>
              </a:rPr>
              <a:t>using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0000FF"/>
                </a:solidFill>
                <a:latin typeface="Menlo" panose="020B0609030804020204" pitchFamily="49" charset="0"/>
              </a:rPr>
              <a:t>namespace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267F99"/>
                </a:solidFill>
                <a:latin typeface="Menlo" panose="020B0609030804020204" pitchFamily="49" charset="0"/>
              </a:rPr>
              <a:t>std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 marL="0" indent="0">
              <a:buNone/>
            </a:pPr>
            <a:b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</a:br>
            <a:r>
              <a:rPr lang="en" altLang="zh-CN" dirty="0">
                <a:solidFill>
                  <a:srgbClr val="0000FF"/>
                </a:solidFill>
                <a:latin typeface="Menlo" panose="020B0609030804020204" pitchFamily="49" charset="0"/>
              </a:rPr>
              <a:t>int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 err="1">
                <a:solidFill>
                  <a:srgbClr val="795E26"/>
                </a:solidFill>
                <a:latin typeface="Menlo" panose="020B0609030804020204" pitchFamily="49" charset="0"/>
              </a:rPr>
              <a:t>mul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" altLang="zh-CN" dirty="0">
                <a:solidFill>
                  <a:srgbClr val="0000FF"/>
                </a:solidFill>
                <a:latin typeface="Menlo" panose="020B0609030804020204" pitchFamily="49" charset="0"/>
              </a:rPr>
              <a:t>int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a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" altLang="zh-CN" dirty="0">
                <a:solidFill>
                  <a:srgbClr val="0000FF"/>
                </a:solidFill>
                <a:latin typeface="Menlo" panose="020B0609030804020204" pitchFamily="49" charset="0"/>
              </a:rPr>
              <a:t>int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b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)</a:t>
            </a:r>
          </a:p>
          <a:p>
            <a:pPr marL="0" indent="0">
              <a:buNone/>
            </a:pP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{</a:t>
            </a:r>
          </a:p>
          <a:p>
            <a:pPr marL="0" indent="0">
              <a:buNone/>
            </a:pPr>
            <a:r>
              <a:rPr lang="en" altLang="zh-CN" dirty="0">
                <a:solidFill>
                  <a:srgbClr val="AF00DB"/>
                </a:solidFill>
                <a:latin typeface="Menlo" panose="020B0609030804020204" pitchFamily="49" charset="0"/>
              </a:rPr>
              <a:t>    return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a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* </a:t>
            </a: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b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 marL="0" indent="0">
              <a:buNone/>
            </a:pP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}</a:t>
            </a:r>
          </a:p>
          <a:p>
            <a:pPr marL="0" indent="0">
              <a:buNone/>
            </a:pPr>
            <a:r>
              <a:rPr lang="en" altLang="zh-CN" dirty="0">
                <a:solidFill>
                  <a:srgbClr val="0000FF"/>
                </a:solidFill>
                <a:latin typeface="Menlo" panose="020B0609030804020204" pitchFamily="49" charset="0"/>
              </a:rPr>
              <a:t>int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795E26"/>
                </a:solidFill>
                <a:latin typeface="Menlo" panose="020B0609030804020204" pitchFamily="49" charset="0"/>
              </a:rPr>
              <a:t>main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()</a:t>
            </a:r>
          </a:p>
          <a:p>
            <a:pPr marL="0" indent="0">
              <a:buNone/>
            </a:pP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{</a:t>
            </a:r>
          </a:p>
          <a:p>
            <a:pPr marL="0" indent="0">
              <a:buNone/>
            </a:pPr>
            <a:r>
              <a:rPr lang="en" altLang="zh-CN" dirty="0">
                <a:solidFill>
                  <a:srgbClr val="0000FF"/>
                </a:solidFill>
                <a:latin typeface="Menlo" panose="020B0609030804020204" pitchFamily="49" charset="0"/>
              </a:rPr>
              <a:t>    int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a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b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 marL="0" indent="0">
              <a:buNone/>
            </a:pPr>
            <a:r>
              <a:rPr lang="en" altLang="zh-CN" dirty="0">
                <a:solidFill>
                  <a:srgbClr val="0000FF"/>
                </a:solidFill>
                <a:latin typeface="Menlo" panose="020B0609030804020204" pitchFamily="49" charset="0"/>
              </a:rPr>
              <a:t>    int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result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 marL="0" indent="0">
              <a:buNone/>
            </a:pPr>
            <a:b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</a:b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   </a:t>
            </a:r>
            <a:r>
              <a:rPr lang="en" altLang="zh-CN" dirty="0" err="1">
                <a:solidFill>
                  <a:srgbClr val="001080"/>
                </a:solidFill>
                <a:latin typeface="Menlo" panose="020B0609030804020204" pitchFamily="49" charset="0"/>
              </a:rPr>
              <a:t>cout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795E26"/>
                </a:solidFill>
                <a:latin typeface="Menlo" panose="020B0609030804020204" pitchFamily="49" charset="0"/>
              </a:rPr>
              <a:t>&lt;&lt;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A31515"/>
                </a:solidFill>
                <a:latin typeface="Menlo" panose="020B0609030804020204" pitchFamily="49" charset="0"/>
              </a:rPr>
              <a:t>"Pick two integers:"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 marL="0" indent="0">
              <a:buNone/>
            </a:pP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    </a:t>
            </a:r>
            <a:r>
              <a:rPr lang="en" altLang="zh-CN" dirty="0" err="1">
                <a:solidFill>
                  <a:srgbClr val="001080"/>
                </a:solidFill>
                <a:latin typeface="Menlo" panose="020B0609030804020204" pitchFamily="49" charset="0"/>
              </a:rPr>
              <a:t>cin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795E26"/>
                </a:solidFill>
                <a:latin typeface="Menlo" panose="020B0609030804020204" pitchFamily="49" charset="0"/>
              </a:rPr>
              <a:t>&gt;&gt;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a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 marL="0" indent="0">
              <a:buNone/>
            </a:pP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    </a:t>
            </a:r>
            <a:r>
              <a:rPr lang="en" altLang="zh-CN" dirty="0" err="1">
                <a:solidFill>
                  <a:srgbClr val="001080"/>
                </a:solidFill>
                <a:latin typeface="Menlo" panose="020B0609030804020204" pitchFamily="49" charset="0"/>
              </a:rPr>
              <a:t>cin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795E26"/>
                </a:solidFill>
                <a:latin typeface="Menlo" panose="020B0609030804020204" pitchFamily="49" charset="0"/>
              </a:rPr>
              <a:t>&gt;&gt;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b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 marL="0" indent="0">
              <a:buNone/>
            </a:pPr>
            <a:b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</a:b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   </a:t>
            </a: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result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= </a:t>
            </a:r>
            <a:r>
              <a:rPr lang="en" altLang="zh-CN" dirty="0" err="1">
                <a:solidFill>
                  <a:srgbClr val="795E26"/>
                </a:solidFill>
                <a:latin typeface="Menlo" panose="020B0609030804020204" pitchFamily="49" charset="0"/>
              </a:rPr>
              <a:t>mul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a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b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</a:p>
          <a:p>
            <a:pPr marL="0" indent="0">
              <a:buNone/>
            </a:pPr>
            <a:b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</a:b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   </a:t>
            </a:r>
            <a:r>
              <a:rPr lang="en" altLang="zh-CN" dirty="0" err="1">
                <a:solidFill>
                  <a:srgbClr val="001080"/>
                </a:solidFill>
                <a:latin typeface="Menlo" panose="020B0609030804020204" pitchFamily="49" charset="0"/>
              </a:rPr>
              <a:t>cout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795E26"/>
                </a:solidFill>
                <a:latin typeface="Menlo" panose="020B0609030804020204" pitchFamily="49" charset="0"/>
              </a:rPr>
              <a:t>&lt;&lt;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A31515"/>
                </a:solidFill>
                <a:latin typeface="Menlo" panose="020B0609030804020204" pitchFamily="49" charset="0"/>
              </a:rPr>
              <a:t>"The result is "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795E26"/>
                </a:solidFill>
                <a:latin typeface="Menlo" panose="020B0609030804020204" pitchFamily="49" charset="0"/>
              </a:rPr>
              <a:t>&lt;&lt;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result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795E26"/>
                </a:solidFill>
                <a:latin typeface="Menlo" panose="020B0609030804020204" pitchFamily="49" charset="0"/>
              </a:rPr>
              <a:t>&lt;&lt;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 err="1">
                <a:solidFill>
                  <a:srgbClr val="795E26"/>
                </a:solidFill>
                <a:latin typeface="Menlo" panose="020B0609030804020204" pitchFamily="49" charset="0"/>
              </a:rPr>
              <a:t>endl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 marL="0" indent="0">
              <a:buNone/>
            </a:pPr>
            <a:r>
              <a:rPr lang="en" altLang="zh-CN" dirty="0">
                <a:solidFill>
                  <a:srgbClr val="AF00DB"/>
                </a:solidFill>
                <a:latin typeface="Menlo" panose="020B0609030804020204" pitchFamily="49" charset="0"/>
              </a:rPr>
              <a:t>    return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098658"/>
                </a:solidFill>
                <a:latin typeface="Menlo" panose="020B0609030804020204" pitchFamily="49" charset="0"/>
              </a:rPr>
              <a:t>0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 marL="0" indent="0">
              <a:buNone/>
            </a:pP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98402E43-2946-C942-AE1C-74256B66D03C}"/>
              </a:ext>
            </a:extLst>
          </p:cNvPr>
          <p:cNvSpPr txBox="1">
            <a:spLocks/>
          </p:cNvSpPr>
          <p:nvPr/>
        </p:nvSpPr>
        <p:spPr>
          <a:xfrm>
            <a:off x="6727372" y="1326995"/>
            <a:ext cx="5164706" cy="37511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/>
              <a:t>main(): called by startup code</a:t>
            </a:r>
          </a:p>
          <a:p>
            <a:r>
              <a:rPr kumimoji="1" lang="en-US" altLang="zh-CN" dirty="0" err="1"/>
              <a:t>mul</a:t>
            </a:r>
            <a:r>
              <a:rPr kumimoji="1" lang="en-US" altLang="zh-CN" dirty="0"/>
              <a:t>() is called in main() 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863886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AA13DB-AAE5-354A-90D2-8C1805148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Function prototypes and definitions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827A7C6-7204-7645-A91F-CAC54DFA09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" altLang="zh-CN" dirty="0"/>
              <a:t>function prototypes normally are put into head files (*.h; *.</a:t>
            </a:r>
            <a:r>
              <a:rPr kumimoji="1" lang="en" altLang="zh-CN" dirty="0" err="1"/>
              <a:t>hpp</a:t>
            </a:r>
            <a:r>
              <a:rPr kumimoji="1" lang="en" altLang="zh-CN" dirty="0"/>
              <a:t>)</a:t>
            </a:r>
          </a:p>
          <a:p>
            <a:pPr marL="0" indent="0">
              <a:buNone/>
            </a:pPr>
            <a:r>
              <a:rPr kumimoji="1" lang="en" altLang="zh-CN" dirty="0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	int </a:t>
            </a:r>
            <a:r>
              <a:rPr kumimoji="1" lang="en" altLang="zh-CN" dirty="0" err="1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mul</a:t>
            </a:r>
            <a:r>
              <a:rPr kumimoji="1" lang="en" altLang="zh-CN" dirty="0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(int a, int b);</a:t>
            </a:r>
          </a:p>
          <a:p>
            <a:endParaRPr kumimoji="1" lang="en" altLang="zh-CN" dirty="0"/>
          </a:p>
          <a:p>
            <a:r>
              <a:rPr kumimoji="1" lang="en" altLang="zh-CN" dirty="0"/>
              <a:t>function </a:t>
            </a:r>
            <a:r>
              <a:rPr kumimoji="1" lang="en" altLang="zh-CN" dirty="0" err="1"/>
              <a:t>definitiones</a:t>
            </a:r>
            <a:r>
              <a:rPr kumimoji="1" lang="en" altLang="zh-CN" dirty="0"/>
              <a:t> normally are in source files (*.c; *.</a:t>
            </a:r>
            <a:r>
              <a:rPr kumimoji="1" lang="en" altLang="zh-CN" dirty="0" err="1"/>
              <a:t>cpp</a:t>
            </a:r>
            <a:r>
              <a:rPr kumimoji="1" lang="en" altLang="zh-CN" dirty="0"/>
              <a:t>)</a:t>
            </a:r>
          </a:p>
          <a:p>
            <a:pPr marL="685800" lvl="1" indent="0">
              <a:buNone/>
            </a:pPr>
            <a:r>
              <a:rPr kumimoji="1" lang="en" altLang="zh-CN" dirty="0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int </a:t>
            </a:r>
            <a:r>
              <a:rPr kumimoji="1" lang="en" altLang="zh-CN" dirty="0" err="1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mul</a:t>
            </a:r>
            <a:r>
              <a:rPr kumimoji="1" lang="en" altLang="zh-CN" dirty="0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(int a, int b)</a:t>
            </a:r>
            <a:br>
              <a:rPr kumimoji="1" lang="en" altLang="zh-CN" dirty="0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</a:br>
            <a:r>
              <a:rPr kumimoji="1" lang="en" altLang="zh-CN" dirty="0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{</a:t>
            </a:r>
          </a:p>
          <a:p>
            <a:pPr marL="685800" lvl="1" indent="0">
              <a:buNone/>
            </a:pPr>
            <a:r>
              <a:rPr kumimoji="1" lang="en" altLang="zh-CN" dirty="0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    return a * b;</a:t>
            </a:r>
          </a:p>
          <a:p>
            <a:pPr marL="685800" lvl="1" indent="0">
              <a:buNone/>
            </a:pPr>
            <a:r>
              <a:rPr kumimoji="1" lang="en" altLang="zh-CN" dirty="0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}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048466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13D8CC-94B6-6646-814B-AB76554C08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Separate the source code into multiple files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B85BE35-3D6A-8144-9F88-4460C09FCB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892" y="1326995"/>
            <a:ext cx="6717051" cy="5531005"/>
          </a:xfrm>
          <a:ln>
            <a:solidFill>
              <a:schemeClr val="dk1"/>
            </a:solidFill>
          </a:ln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" altLang="zh-CN" dirty="0">
                <a:solidFill>
                  <a:srgbClr val="AF00DB"/>
                </a:solidFill>
                <a:latin typeface="Menlo" panose="020B0609030804020204" pitchFamily="49" charset="0"/>
              </a:rPr>
              <a:t>#include</a:t>
            </a:r>
            <a:r>
              <a:rPr lang="en" altLang="zh-CN" dirty="0">
                <a:solidFill>
                  <a:srgbClr val="0000FF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A31515"/>
                </a:solidFill>
                <a:latin typeface="Menlo" panose="020B0609030804020204" pitchFamily="49" charset="0"/>
              </a:rPr>
              <a:t>&lt;iostream&gt;</a:t>
            </a:r>
            <a:endParaRPr lang="en" altLang="zh-CN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" altLang="zh-CN" dirty="0">
                <a:solidFill>
                  <a:srgbClr val="AF00DB"/>
                </a:solidFill>
                <a:latin typeface="Menlo" panose="020B0609030804020204" pitchFamily="49" charset="0"/>
              </a:rPr>
              <a:t>#include</a:t>
            </a:r>
            <a:r>
              <a:rPr lang="en" altLang="zh-CN" dirty="0">
                <a:solidFill>
                  <a:srgbClr val="0000FF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A31515"/>
                </a:solidFill>
                <a:latin typeface="Menlo" panose="020B0609030804020204" pitchFamily="49" charset="0"/>
              </a:rPr>
              <a:t>"</a:t>
            </a:r>
            <a:r>
              <a:rPr lang="en" altLang="zh-CN" dirty="0" err="1">
                <a:solidFill>
                  <a:srgbClr val="A31515"/>
                </a:solidFill>
                <a:latin typeface="Menlo" panose="020B0609030804020204" pitchFamily="49" charset="0"/>
              </a:rPr>
              <a:t>mul.hpp</a:t>
            </a:r>
            <a:r>
              <a:rPr lang="en" altLang="zh-CN" dirty="0">
                <a:solidFill>
                  <a:srgbClr val="A31515"/>
                </a:solidFill>
                <a:latin typeface="Menlo" panose="020B0609030804020204" pitchFamily="49" charset="0"/>
              </a:rPr>
              <a:t>"</a:t>
            </a:r>
            <a:endParaRPr lang="en" altLang="zh-CN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b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</a:br>
            <a:r>
              <a:rPr lang="en" altLang="zh-CN" dirty="0">
                <a:solidFill>
                  <a:srgbClr val="AF00DB"/>
                </a:solidFill>
                <a:latin typeface="Menlo" panose="020B0609030804020204" pitchFamily="49" charset="0"/>
              </a:rPr>
              <a:t>using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0000FF"/>
                </a:solidFill>
                <a:latin typeface="Menlo" panose="020B0609030804020204" pitchFamily="49" charset="0"/>
              </a:rPr>
              <a:t>namespace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267F99"/>
                </a:solidFill>
                <a:latin typeface="Menlo" panose="020B0609030804020204" pitchFamily="49" charset="0"/>
              </a:rPr>
              <a:t>std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 marL="0" indent="0">
              <a:buNone/>
            </a:pPr>
            <a:r>
              <a:rPr lang="en" altLang="zh-CN" dirty="0">
                <a:solidFill>
                  <a:srgbClr val="0000FF"/>
                </a:solidFill>
                <a:latin typeface="Menlo" panose="020B0609030804020204" pitchFamily="49" charset="0"/>
              </a:rPr>
              <a:t>int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795E26"/>
                </a:solidFill>
                <a:latin typeface="Menlo" panose="020B0609030804020204" pitchFamily="49" charset="0"/>
              </a:rPr>
              <a:t>main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()</a:t>
            </a:r>
          </a:p>
          <a:p>
            <a:pPr marL="0" indent="0">
              <a:buNone/>
            </a:pP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{</a:t>
            </a:r>
          </a:p>
          <a:p>
            <a:pPr marL="0" indent="0">
              <a:buNone/>
            </a:pPr>
            <a:r>
              <a:rPr lang="en" altLang="zh-CN" dirty="0">
                <a:solidFill>
                  <a:srgbClr val="0000FF"/>
                </a:solidFill>
                <a:latin typeface="Menlo" panose="020B0609030804020204" pitchFamily="49" charset="0"/>
              </a:rPr>
              <a:t>    int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a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b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 marL="0" indent="0">
              <a:buNone/>
            </a:pPr>
            <a:r>
              <a:rPr lang="en" altLang="zh-CN" dirty="0">
                <a:solidFill>
                  <a:srgbClr val="0000FF"/>
                </a:solidFill>
                <a:latin typeface="Menlo" panose="020B0609030804020204" pitchFamily="49" charset="0"/>
              </a:rPr>
              <a:t>    int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result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 marL="0" indent="0">
              <a:buNone/>
            </a:pPr>
            <a:b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</a:b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   </a:t>
            </a:r>
            <a:r>
              <a:rPr lang="en" altLang="zh-CN" dirty="0" err="1">
                <a:solidFill>
                  <a:srgbClr val="001080"/>
                </a:solidFill>
                <a:latin typeface="Menlo" panose="020B0609030804020204" pitchFamily="49" charset="0"/>
              </a:rPr>
              <a:t>cout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795E26"/>
                </a:solidFill>
                <a:latin typeface="Menlo" panose="020B0609030804020204" pitchFamily="49" charset="0"/>
              </a:rPr>
              <a:t>&lt;&lt;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A31515"/>
                </a:solidFill>
                <a:latin typeface="Menlo" panose="020B0609030804020204" pitchFamily="49" charset="0"/>
              </a:rPr>
              <a:t>"Pick two integers:"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 marL="0" indent="0">
              <a:buNone/>
            </a:pP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    </a:t>
            </a:r>
            <a:r>
              <a:rPr lang="en" altLang="zh-CN" dirty="0" err="1">
                <a:solidFill>
                  <a:srgbClr val="001080"/>
                </a:solidFill>
                <a:latin typeface="Menlo" panose="020B0609030804020204" pitchFamily="49" charset="0"/>
              </a:rPr>
              <a:t>cin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795E26"/>
                </a:solidFill>
                <a:latin typeface="Menlo" panose="020B0609030804020204" pitchFamily="49" charset="0"/>
              </a:rPr>
              <a:t>&gt;&gt;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a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 marL="0" indent="0">
              <a:buNone/>
            </a:pP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    </a:t>
            </a:r>
            <a:r>
              <a:rPr lang="en" altLang="zh-CN" dirty="0" err="1">
                <a:solidFill>
                  <a:srgbClr val="001080"/>
                </a:solidFill>
                <a:latin typeface="Menlo" panose="020B0609030804020204" pitchFamily="49" charset="0"/>
              </a:rPr>
              <a:t>cin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795E26"/>
                </a:solidFill>
                <a:latin typeface="Menlo" panose="020B0609030804020204" pitchFamily="49" charset="0"/>
              </a:rPr>
              <a:t>&gt;&gt;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b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 marL="0" indent="0">
              <a:buNone/>
            </a:pPr>
            <a:b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</a:b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   </a:t>
            </a: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result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= </a:t>
            </a:r>
            <a:r>
              <a:rPr lang="en" altLang="zh-CN" dirty="0" err="1">
                <a:solidFill>
                  <a:srgbClr val="795E26"/>
                </a:solidFill>
                <a:latin typeface="Menlo" panose="020B0609030804020204" pitchFamily="49" charset="0"/>
              </a:rPr>
              <a:t>mul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a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b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</a:p>
          <a:p>
            <a:pPr marL="0" indent="0">
              <a:buNone/>
            </a:pPr>
            <a:b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</a:b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   </a:t>
            </a:r>
            <a:r>
              <a:rPr lang="en" altLang="zh-CN" dirty="0" err="1">
                <a:solidFill>
                  <a:srgbClr val="001080"/>
                </a:solidFill>
                <a:latin typeface="Menlo" panose="020B0609030804020204" pitchFamily="49" charset="0"/>
              </a:rPr>
              <a:t>cout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795E26"/>
                </a:solidFill>
                <a:latin typeface="Menlo" panose="020B0609030804020204" pitchFamily="49" charset="0"/>
              </a:rPr>
              <a:t>&lt;&lt;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A31515"/>
                </a:solidFill>
                <a:latin typeface="Menlo" panose="020B0609030804020204" pitchFamily="49" charset="0"/>
              </a:rPr>
              <a:t>"The result is "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795E26"/>
                </a:solidFill>
                <a:latin typeface="Menlo" panose="020B0609030804020204" pitchFamily="49" charset="0"/>
              </a:rPr>
              <a:t>&lt;&lt;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result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795E26"/>
                </a:solidFill>
                <a:latin typeface="Menlo" panose="020B0609030804020204" pitchFamily="49" charset="0"/>
              </a:rPr>
              <a:t>&lt;&lt;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 err="1">
                <a:solidFill>
                  <a:srgbClr val="795E26"/>
                </a:solidFill>
                <a:latin typeface="Menlo" panose="020B0609030804020204" pitchFamily="49" charset="0"/>
              </a:rPr>
              <a:t>endl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 marL="0" indent="0">
              <a:buNone/>
            </a:pPr>
            <a:r>
              <a:rPr lang="en" altLang="zh-CN" dirty="0">
                <a:solidFill>
                  <a:srgbClr val="AF00DB"/>
                </a:solidFill>
                <a:latin typeface="Menlo" panose="020B0609030804020204" pitchFamily="49" charset="0"/>
              </a:rPr>
              <a:t>    return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098658"/>
                </a:solidFill>
                <a:latin typeface="Menlo" panose="020B0609030804020204" pitchFamily="49" charset="0"/>
              </a:rPr>
              <a:t>0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 marL="0" indent="0">
              <a:buNone/>
            </a:pP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4AE2CEAD-6519-454C-B62C-D2B4A6383940}"/>
              </a:ext>
            </a:extLst>
          </p:cNvPr>
          <p:cNvSpPr txBox="1">
            <a:spLocks/>
          </p:cNvSpPr>
          <p:nvPr/>
        </p:nvSpPr>
        <p:spPr>
          <a:xfrm>
            <a:off x="5453743" y="1624804"/>
            <a:ext cx="4898572" cy="1090177"/>
          </a:xfrm>
          <a:prstGeom prst="rect">
            <a:avLst/>
          </a:prstGeom>
          <a:solidFill>
            <a:schemeClr val="bg1"/>
          </a:solidFill>
          <a:ln>
            <a:solidFill>
              <a:schemeClr val="dk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" altLang="zh-CN" sz="1800" dirty="0">
                <a:solidFill>
                  <a:srgbClr val="AF00DB"/>
                </a:solidFill>
                <a:latin typeface="Menlo" panose="020B0609030804020204" pitchFamily="49" charset="0"/>
              </a:rPr>
              <a:t>#pragma</a:t>
            </a:r>
            <a:r>
              <a:rPr lang="en" altLang="zh-CN" sz="1800" dirty="0">
                <a:solidFill>
                  <a:srgbClr val="0000FF"/>
                </a:solidFill>
                <a:latin typeface="Menlo" panose="020B0609030804020204" pitchFamily="49" charset="0"/>
              </a:rPr>
              <a:t> </a:t>
            </a:r>
            <a:r>
              <a:rPr lang="en" altLang="zh-CN" sz="1800" dirty="0">
                <a:solidFill>
                  <a:srgbClr val="FF0000"/>
                </a:solidFill>
                <a:latin typeface="Menlo" panose="020B0609030804020204" pitchFamily="49" charset="0"/>
              </a:rPr>
              <a:t>once</a:t>
            </a:r>
            <a:endParaRPr lang="en" altLang="zh-CN" sz="18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br>
              <a:rPr lang="en" altLang="zh-CN" sz="1800" dirty="0">
                <a:solidFill>
                  <a:srgbClr val="000000"/>
                </a:solidFill>
                <a:latin typeface="Menlo" panose="020B0609030804020204" pitchFamily="49" charset="0"/>
              </a:rPr>
            </a:br>
            <a:r>
              <a:rPr lang="en" altLang="zh-CN" sz="1800" dirty="0">
                <a:solidFill>
                  <a:srgbClr val="0000FF"/>
                </a:solidFill>
                <a:latin typeface="Menlo" panose="020B0609030804020204" pitchFamily="49" charset="0"/>
              </a:rPr>
              <a:t>int</a:t>
            </a:r>
            <a:r>
              <a:rPr lang="en" altLang="zh-CN" sz="18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1800" dirty="0" err="1">
                <a:solidFill>
                  <a:srgbClr val="795E26"/>
                </a:solidFill>
                <a:latin typeface="Menlo" panose="020B0609030804020204" pitchFamily="49" charset="0"/>
              </a:rPr>
              <a:t>mul</a:t>
            </a:r>
            <a:r>
              <a:rPr lang="en" altLang="zh-CN" sz="18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" altLang="zh-CN" sz="1800" dirty="0">
                <a:solidFill>
                  <a:srgbClr val="0000FF"/>
                </a:solidFill>
                <a:latin typeface="Menlo" panose="020B0609030804020204" pitchFamily="49" charset="0"/>
              </a:rPr>
              <a:t>int</a:t>
            </a:r>
            <a:r>
              <a:rPr lang="en" altLang="zh-CN" sz="18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1800" dirty="0">
                <a:solidFill>
                  <a:srgbClr val="001080"/>
                </a:solidFill>
                <a:latin typeface="Menlo" panose="020B0609030804020204" pitchFamily="49" charset="0"/>
              </a:rPr>
              <a:t>a</a:t>
            </a:r>
            <a:r>
              <a:rPr lang="en" altLang="zh-CN" sz="1800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" altLang="zh-CN" sz="1800" dirty="0">
                <a:solidFill>
                  <a:srgbClr val="0000FF"/>
                </a:solidFill>
                <a:latin typeface="Menlo" panose="020B0609030804020204" pitchFamily="49" charset="0"/>
              </a:rPr>
              <a:t>int</a:t>
            </a:r>
            <a:r>
              <a:rPr lang="en" altLang="zh-CN" sz="18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1800" dirty="0">
                <a:solidFill>
                  <a:srgbClr val="001080"/>
                </a:solidFill>
                <a:latin typeface="Menlo" panose="020B0609030804020204" pitchFamily="49" charset="0"/>
              </a:rPr>
              <a:t>b</a:t>
            </a:r>
            <a:r>
              <a:rPr lang="en" altLang="zh-CN" sz="1800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1C3A5620-DE6F-DE46-8C99-8A7F70D8B125}"/>
              </a:ext>
            </a:extLst>
          </p:cNvPr>
          <p:cNvSpPr txBox="1">
            <a:spLocks/>
          </p:cNvSpPr>
          <p:nvPr/>
        </p:nvSpPr>
        <p:spPr>
          <a:xfrm>
            <a:off x="5453743" y="3241934"/>
            <a:ext cx="4898572" cy="1977239"/>
          </a:xfrm>
          <a:prstGeom prst="rect">
            <a:avLst/>
          </a:prstGeom>
          <a:solidFill>
            <a:schemeClr val="bg1"/>
          </a:solidFill>
          <a:ln>
            <a:solidFill>
              <a:schemeClr val="dk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" altLang="zh-CN" sz="1800" dirty="0">
                <a:solidFill>
                  <a:srgbClr val="AF00DB"/>
                </a:solidFill>
                <a:latin typeface="Menlo" panose="020B0609030804020204" pitchFamily="49" charset="0"/>
              </a:rPr>
              <a:t>#include</a:t>
            </a:r>
            <a:r>
              <a:rPr lang="en" altLang="zh-CN" sz="1800" dirty="0">
                <a:solidFill>
                  <a:srgbClr val="0000FF"/>
                </a:solidFill>
                <a:latin typeface="Menlo" panose="020B0609030804020204" pitchFamily="49" charset="0"/>
              </a:rPr>
              <a:t> </a:t>
            </a:r>
            <a:r>
              <a:rPr lang="en" altLang="zh-CN" sz="1800" dirty="0">
                <a:solidFill>
                  <a:srgbClr val="A31515"/>
                </a:solidFill>
                <a:latin typeface="Menlo" panose="020B0609030804020204" pitchFamily="49" charset="0"/>
              </a:rPr>
              <a:t>"</a:t>
            </a:r>
            <a:r>
              <a:rPr lang="en" altLang="zh-CN" sz="1800" dirty="0" err="1">
                <a:solidFill>
                  <a:srgbClr val="A31515"/>
                </a:solidFill>
                <a:latin typeface="Menlo" panose="020B0609030804020204" pitchFamily="49" charset="0"/>
              </a:rPr>
              <a:t>mul.hpp</a:t>
            </a:r>
            <a:r>
              <a:rPr lang="en" altLang="zh-CN" sz="1800" dirty="0">
                <a:solidFill>
                  <a:srgbClr val="A31515"/>
                </a:solidFill>
                <a:latin typeface="Menlo" panose="020B0609030804020204" pitchFamily="49" charset="0"/>
              </a:rPr>
              <a:t>"</a:t>
            </a:r>
            <a:br>
              <a:rPr lang="en" altLang="zh-CN" sz="1800" dirty="0">
                <a:solidFill>
                  <a:srgbClr val="000000"/>
                </a:solidFill>
                <a:latin typeface="Menlo" panose="020B0609030804020204" pitchFamily="49" charset="0"/>
              </a:rPr>
            </a:br>
            <a:r>
              <a:rPr lang="en" altLang="zh-CN" sz="1800" dirty="0">
                <a:solidFill>
                  <a:srgbClr val="0000FF"/>
                </a:solidFill>
                <a:latin typeface="Menlo" panose="020B0609030804020204" pitchFamily="49" charset="0"/>
              </a:rPr>
              <a:t>int</a:t>
            </a:r>
            <a:r>
              <a:rPr lang="en" altLang="zh-CN" sz="18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1800" dirty="0" err="1">
                <a:solidFill>
                  <a:srgbClr val="795E26"/>
                </a:solidFill>
                <a:latin typeface="Menlo" panose="020B0609030804020204" pitchFamily="49" charset="0"/>
              </a:rPr>
              <a:t>mul</a:t>
            </a:r>
            <a:r>
              <a:rPr lang="en" altLang="zh-CN" sz="18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" altLang="zh-CN" sz="1800" dirty="0">
                <a:solidFill>
                  <a:srgbClr val="0000FF"/>
                </a:solidFill>
                <a:latin typeface="Menlo" panose="020B0609030804020204" pitchFamily="49" charset="0"/>
              </a:rPr>
              <a:t>int</a:t>
            </a:r>
            <a:r>
              <a:rPr lang="en" altLang="zh-CN" sz="18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1800" dirty="0">
                <a:solidFill>
                  <a:srgbClr val="001080"/>
                </a:solidFill>
                <a:latin typeface="Menlo" panose="020B0609030804020204" pitchFamily="49" charset="0"/>
              </a:rPr>
              <a:t>a</a:t>
            </a:r>
            <a:r>
              <a:rPr lang="en" altLang="zh-CN" sz="1800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" altLang="zh-CN" sz="1800" dirty="0">
                <a:solidFill>
                  <a:srgbClr val="0000FF"/>
                </a:solidFill>
                <a:latin typeface="Menlo" panose="020B0609030804020204" pitchFamily="49" charset="0"/>
              </a:rPr>
              <a:t>int</a:t>
            </a:r>
            <a:r>
              <a:rPr lang="en" altLang="zh-CN" sz="18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1800" dirty="0">
                <a:solidFill>
                  <a:srgbClr val="001080"/>
                </a:solidFill>
                <a:latin typeface="Menlo" panose="020B0609030804020204" pitchFamily="49" charset="0"/>
              </a:rPr>
              <a:t>b</a:t>
            </a:r>
            <a:r>
              <a:rPr lang="en" altLang="zh-CN" sz="1800" dirty="0">
                <a:solidFill>
                  <a:srgbClr val="000000"/>
                </a:solidFill>
                <a:latin typeface="Menlo" panose="020B0609030804020204" pitchFamily="49" charset="0"/>
              </a:rPr>
              <a:t>)</a:t>
            </a:r>
          </a:p>
          <a:p>
            <a:pPr marL="0" indent="0">
              <a:buNone/>
            </a:pPr>
            <a:r>
              <a:rPr lang="en" altLang="zh-CN" sz="1800" dirty="0">
                <a:solidFill>
                  <a:srgbClr val="000000"/>
                </a:solidFill>
                <a:latin typeface="Menlo" panose="020B0609030804020204" pitchFamily="49" charset="0"/>
              </a:rPr>
              <a:t>{</a:t>
            </a:r>
          </a:p>
          <a:p>
            <a:pPr marL="0" indent="0">
              <a:buNone/>
            </a:pPr>
            <a:r>
              <a:rPr lang="en" altLang="zh-CN" sz="1800" dirty="0">
                <a:solidFill>
                  <a:srgbClr val="AF00DB"/>
                </a:solidFill>
                <a:latin typeface="Menlo" panose="020B0609030804020204" pitchFamily="49" charset="0"/>
              </a:rPr>
              <a:t>    return</a:t>
            </a:r>
            <a:r>
              <a:rPr lang="en" altLang="zh-CN" sz="18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1800" dirty="0">
                <a:solidFill>
                  <a:srgbClr val="001080"/>
                </a:solidFill>
                <a:latin typeface="Menlo" panose="020B0609030804020204" pitchFamily="49" charset="0"/>
              </a:rPr>
              <a:t>a</a:t>
            </a:r>
            <a:r>
              <a:rPr lang="en" altLang="zh-CN" sz="1800" dirty="0">
                <a:solidFill>
                  <a:srgbClr val="000000"/>
                </a:solidFill>
                <a:latin typeface="Menlo" panose="020B0609030804020204" pitchFamily="49" charset="0"/>
              </a:rPr>
              <a:t> * </a:t>
            </a:r>
            <a:r>
              <a:rPr lang="en" altLang="zh-CN" sz="1800" dirty="0">
                <a:solidFill>
                  <a:srgbClr val="001080"/>
                </a:solidFill>
                <a:latin typeface="Menlo" panose="020B0609030804020204" pitchFamily="49" charset="0"/>
              </a:rPr>
              <a:t>b</a:t>
            </a:r>
            <a:r>
              <a:rPr lang="en" altLang="zh-CN" sz="1800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 marL="0" indent="0">
              <a:buNone/>
            </a:pPr>
            <a:r>
              <a:rPr lang="en" altLang="zh-CN" sz="1800" dirty="0">
                <a:solidFill>
                  <a:srgbClr val="000000"/>
                </a:solidFill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53547A5-B361-054A-92B1-33BFFE215622}"/>
              </a:ext>
            </a:extLst>
          </p:cNvPr>
          <p:cNvSpPr/>
          <p:nvPr/>
        </p:nvSpPr>
        <p:spPr>
          <a:xfrm>
            <a:off x="5453743" y="1204955"/>
            <a:ext cx="1160895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" altLang="zh-CN" dirty="0" err="1">
                <a:solidFill>
                  <a:srgbClr val="0000CC"/>
                </a:solidFill>
                <a:highlight>
                  <a:srgbClr val="FFFF00"/>
                </a:highlight>
                <a:latin typeface="Menlo" panose="020B0609030804020204" pitchFamily="49" charset="0"/>
              </a:rPr>
              <a:t>mul.hpp</a:t>
            </a:r>
            <a:endParaRPr lang="zh-CN" altLang="en-US" dirty="0">
              <a:solidFill>
                <a:srgbClr val="0000CC"/>
              </a:solidFill>
              <a:highlight>
                <a:srgbClr val="FFFF00"/>
              </a:highlight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4BB176F-760B-7A44-96C2-15F25E625FE4}"/>
              </a:ext>
            </a:extLst>
          </p:cNvPr>
          <p:cNvSpPr/>
          <p:nvPr/>
        </p:nvSpPr>
        <p:spPr>
          <a:xfrm>
            <a:off x="5453742" y="2872148"/>
            <a:ext cx="1160895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" altLang="zh-CN" dirty="0" err="1">
                <a:solidFill>
                  <a:srgbClr val="0000CC"/>
                </a:solidFill>
                <a:highlight>
                  <a:srgbClr val="FFFF00"/>
                </a:highlight>
                <a:latin typeface="Menlo" panose="020B0609030804020204" pitchFamily="49" charset="0"/>
              </a:rPr>
              <a:t>mul.cpp</a:t>
            </a:r>
            <a:endParaRPr lang="zh-CN" altLang="en-US" dirty="0">
              <a:solidFill>
                <a:srgbClr val="0000CC"/>
              </a:solidFill>
              <a:highlight>
                <a:srgbClr val="FFFF00"/>
              </a:highlight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EF361A4-11F6-3946-A578-E7794E4291E1}"/>
              </a:ext>
            </a:extLst>
          </p:cNvPr>
          <p:cNvSpPr/>
          <p:nvPr/>
        </p:nvSpPr>
        <p:spPr>
          <a:xfrm>
            <a:off x="336892" y="948534"/>
            <a:ext cx="1300356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" altLang="zh-CN" dirty="0" err="1">
                <a:solidFill>
                  <a:srgbClr val="0000CC"/>
                </a:solidFill>
                <a:highlight>
                  <a:srgbClr val="FFFF00"/>
                </a:highlight>
                <a:latin typeface="Menlo" panose="020B0609030804020204" pitchFamily="49" charset="0"/>
              </a:rPr>
              <a:t>main.cpp</a:t>
            </a:r>
            <a:endParaRPr lang="zh-CN" altLang="en-US" dirty="0">
              <a:solidFill>
                <a:srgbClr val="0000CC"/>
              </a:solidFill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9928210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CBDBF3-0AAD-994A-A67A-A84E45EA8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Compile and link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B121D0B-5A39-844F-B306-23722A5ACCF4}"/>
              </a:ext>
            </a:extLst>
          </p:cNvPr>
          <p:cNvSpPr txBox="1"/>
          <p:nvPr/>
        </p:nvSpPr>
        <p:spPr>
          <a:xfrm>
            <a:off x="674347" y="2319200"/>
            <a:ext cx="1823922" cy="830997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dirty="0"/>
              <a:t>Source file</a:t>
            </a:r>
          </a:p>
          <a:p>
            <a:pPr algn="ctr"/>
            <a:r>
              <a:rPr kumimoji="1" lang="en-US" altLang="zh-CN" sz="2400" dirty="0" err="1"/>
              <a:t>main.cpp</a:t>
            </a:r>
            <a:endParaRPr kumimoji="1" lang="zh-CN" altLang="en-US" sz="24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9322819-5662-A840-B47D-F4A644C05458}"/>
              </a:ext>
            </a:extLst>
          </p:cNvPr>
          <p:cNvSpPr txBox="1"/>
          <p:nvPr/>
        </p:nvSpPr>
        <p:spPr>
          <a:xfrm>
            <a:off x="674347" y="3630905"/>
            <a:ext cx="1823922" cy="830997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dirty="0"/>
              <a:t>Source file</a:t>
            </a:r>
          </a:p>
          <a:p>
            <a:pPr algn="ctr"/>
            <a:r>
              <a:rPr kumimoji="1" lang="en-US" altLang="zh-CN" sz="2400" dirty="0" err="1"/>
              <a:t>mul.cpp</a:t>
            </a:r>
            <a:endParaRPr kumimoji="1" lang="zh-CN" altLang="en-US" sz="24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8966595-910C-D64C-B562-4C6B0C2D0043}"/>
              </a:ext>
            </a:extLst>
          </p:cNvPr>
          <p:cNvSpPr txBox="1"/>
          <p:nvPr/>
        </p:nvSpPr>
        <p:spPr>
          <a:xfrm>
            <a:off x="5281445" y="2319200"/>
            <a:ext cx="1823922" cy="830997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dirty="0"/>
              <a:t>Object file</a:t>
            </a:r>
          </a:p>
          <a:p>
            <a:pPr algn="ctr"/>
            <a:r>
              <a:rPr kumimoji="1" lang="en-US" altLang="zh-CN" sz="2400" dirty="0" err="1"/>
              <a:t>main.o</a:t>
            </a:r>
            <a:endParaRPr kumimoji="1" lang="zh-CN" altLang="en-US" sz="24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6754D18-0F43-9041-BA3E-82377FF545EB}"/>
              </a:ext>
            </a:extLst>
          </p:cNvPr>
          <p:cNvSpPr txBox="1"/>
          <p:nvPr/>
        </p:nvSpPr>
        <p:spPr>
          <a:xfrm>
            <a:off x="5281445" y="3627924"/>
            <a:ext cx="1823922" cy="830997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dirty="0"/>
              <a:t>Object file</a:t>
            </a:r>
          </a:p>
          <a:p>
            <a:pPr algn="ctr"/>
            <a:r>
              <a:rPr kumimoji="1" lang="en-US" altLang="zh-CN" sz="2400" dirty="0" err="1"/>
              <a:t>mul.o</a:t>
            </a:r>
            <a:endParaRPr kumimoji="1" lang="zh-CN" altLang="en-US" sz="2400" dirty="0"/>
          </a:p>
        </p:txBody>
      </p:sp>
      <p:cxnSp>
        <p:nvCxnSpPr>
          <p:cNvPr id="10" name="直线箭头连接符 9">
            <a:extLst>
              <a:ext uri="{FF2B5EF4-FFF2-40B4-BE49-F238E27FC236}">
                <a16:creationId xmlns:a16="http://schemas.microsoft.com/office/drawing/2014/main" id="{B445B9DA-FAC0-634A-ACD3-DD12413537FE}"/>
              </a:ext>
            </a:extLst>
          </p:cNvPr>
          <p:cNvCxnSpPr>
            <a:stCxn id="4" idx="3"/>
            <a:endCxn id="7" idx="1"/>
          </p:cNvCxnSpPr>
          <p:nvPr/>
        </p:nvCxnSpPr>
        <p:spPr>
          <a:xfrm>
            <a:off x="2498269" y="2734699"/>
            <a:ext cx="2783176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C00958DF-5649-DA46-9E6B-F13032D8B174}"/>
              </a:ext>
            </a:extLst>
          </p:cNvPr>
          <p:cNvSpPr txBox="1"/>
          <p:nvPr/>
        </p:nvSpPr>
        <p:spPr>
          <a:xfrm>
            <a:off x="2498269" y="2273033"/>
            <a:ext cx="2783175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000" dirty="0">
                <a:solidFill>
                  <a:srgbClr val="0000CC"/>
                </a:solidFill>
                <a:latin typeface="Courier" pitchFamily="2" charset="0"/>
              </a:rPr>
              <a:t>g++ -c </a:t>
            </a:r>
            <a:r>
              <a:rPr kumimoji="1" lang="en-US" altLang="zh-CN" sz="2000" dirty="0" err="1">
                <a:solidFill>
                  <a:srgbClr val="0000CC"/>
                </a:solidFill>
                <a:latin typeface="Courier" pitchFamily="2" charset="0"/>
              </a:rPr>
              <a:t>main.cpp</a:t>
            </a:r>
            <a:endParaRPr kumimoji="1" lang="zh-CN" altLang="en-US" sz="2000" dirty="0">
              <a:solidFill>
                <a:srgbClr val="0000CC"/>
              </a:solidFill>
              <a:latin typeface="Courier" pitchFamily="2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C82A3C9-12EC-4149-9712-CB8770546EE2}"/>
              </a:ext>
            </a:extLst>
          </p:cNvPr>
          <p:cNvSpPr txBox="1"/>
          <p:nvPr/>
        </p:nvSpPr>
        <p:spPr>
          <a:xfrm>
            <a:off x="2498268" y="3627924"/>
            <a:ext cx="2783175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000" dirty="0">
                <a:solidFill>
                  <a:srgbClr val="0000CC"/>
                </a:solidFill>
                <a:latin typeface="Courier" pitchFamily="2" charset="0"/>
              </a:rPr>
              <a:t>g++ -c </a:t>
            </a:r>
            <a:r>
              <a:rPr kumimoji="1" lang="en-US" altLang="zh-CN" sz="2000" dirty="0" err="1">
                <a:solidFill>
                  <a:srgbClr val="0000CC"/>
                </a:solidFill>
                <a:latin typeface="Courier" pitchFamily="2" charset="0"/>
              </a:rPr>
              <a:t>mul.cpp</a:t>
            </a:r>
            <a:endParaRPr kumimoji="1" lang="zh-CN" altLang="en-US" sz="2000" dirty="0">
              <a:solidFill>
                <a:srgbClr val="0000CC"/>
              </a:solidFill>
              <a:latin typeface="Courier" pitchFamily="2" charset="0"/>
            </a:endParaRPr>
          </a:p>
        </p:txBody>
      </p:sp>
      <p:cxnSp>
        <p:nvCxnSpPr>
          <p:cNvPr id="13" name="直线箭头连接符 12">
            <a:extLst>
              <a:ext uri="{FF2B5EF4-FFF2-40B4-BE49-F238E27FC236}">
                <a16:creationId xmlns:a16="http://schemas.microsoft.com/office/drawing/2014/main" id="{20948B03-E2D9-CD4F-9E72-0513042E67C3}"/>
              </a:ext>
            </a:extLst>
          </p:cNvPr>
          <p:cNvCxnSpPr/>
          <p:nvPr/>
        </p:nvCxnSpPr>
        <p:spPr>
          <a:xfrm>
            <a:off x="2498268" y="4057633"/>
            <a:ext cx="2783176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右中括号 13">
            <a:extLst>
              <a:ext uri="{FF2B5EF4-FFF2-40B4-BE49-F238E27FC236}">
                <a16:creationId xmlns:a16="http://schemas.microsoft.com/office/drawing/2014/main" id="{A1A5FB3D-8309-714C-A36F-DD72E7E6B816}"/>
              </a:ext>
            </a:extLst>
          </p:cNvPr>
          <p:cNvSpPr/>
          <p:nvPr/>
        </p:nvSpPr>
        <p:spPr>
          <a:xfrm>
            <a:off x="7105367" y="2673143"/>
            <a:ext cx="242489" cy="1154836"/>
          </a:xfrm>
          <a:prstGeom prst="rightBracke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D21BED6F-09BC-414A-B0BF-E030F69360F4}"/>
              </a:ext>
            </a:extLst>
          </p:cNvPr>
          <p:cNvSpPr txBox="1"/>
          <p:nvPr/>
        </p:nvSpPr>
        <p:spPr>
          <a:xfrm>
            <a:off x="9723945" y="2817558"/>
            <a:ext cx="2027181" cy="830997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dirty="0"/>
              <a:t>Executable file</a:t>
            </a:r>
          </a:p>
          <a:p>
            <a:pPr algn="ctr"/>
            <a:r>
              <a:rPr kumimoji="1" lang="en-US" altLang="zh-CN" sz="2400" dirty="0" err="1"/>
              <a:t>mul</a:t>
            </a:r>
            <a:endParaRPr kumimoji="1" lang="zh-CN" altLang="en-US" sz="2400" dirty="0"/>
          </a:p>
        </p:txBody>
      </p:sp>
      <p:cxnSp>
        <p:nvCxnSpPr>
          <p:cNvPr id="16" name="直线箭头连接符 15">
            <a:extLst>
              <a:ext uri="{FF2B5EF4-FFF2-40B4-BE49-F238E27FC236}">
                <a16:creationId xmlns:a16="http://schemas.microsoft.com/office/drawing/2014/main" id="{0E91D10B-A82A-7548-8BC8-159AD627EF6D}"/>
              </a:ext>
            </a:extLst>
          </p:cNvPr>
          <p:cNvCxnSpPr>
            <a:cxnSpLocks/>
            <a:stCxn id="14" idx="2"/>
            <a:endCxn id="15" idx="1"/>
          </p:cNvCxnSpPr>
          <p:nvPr/>
        </p:nvCxnSpPr>
        <p:spPr>
          <a:xfrm flipV="1">
            <a:off x="7347856" y="3233057"/>
            <a:ext cx="2376089" cy="17504"/>
          </a:xfrm>
          <a:prstGeom prst="straightConnector1">
            <a:avLst/>
          </a:prstGeom>
          <a:ln w="3175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CF3B856D-5399-6549-9205-BFDA84C1AEB4}"/>
              </a:ext>
            </a:extLst>
          </p:cNvPr>
          <p:cNvSpPr txBox="1"/>
          <p:nvPr/>
        </p:nvSpPr>
        <p:spPr>
          <a:xfrm>
            <a:off x="7347856" y="2319200"/>
            <a:ext cx="4364609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000" dirty="0">
                <a:solidFill>
                  <a:srgbClr val="0000CC"/>
                </a:solidFill>
                <a:latin typeface="Courier" pitchFamily="2" charset="0"/>
              </a:rPr>
              <a:t>g++ </a:t>
            </a:r>
            <a:r>
              <a:rPr kumimoji="1" lang="en-US" altLang="zh-CN" sz="2000" dirty="0" err="1">
                <a:solidFill>
                  <a:srgbClr val="0000CC"/>
                </a:solidFill>
                <a:latin typeface="Courier" pitchFamily="2" charset="0"/>
              </a:rPr>
              <a:t>main.o</a:t>
            </a:r>
            <a:r>
              <a:rPr kumimoji="1" lang="en-US" altLang="zh-CN" sz="2000" dirty="0">
                <a:solidFill>
                  <a:srgbClr val="0000CC"/>
                </a:solidFill>
                <a:latin typeface="Courier" pitchFamily="2" charset="0"/>
              </a:rPr>
              <a:t> </a:t>
            </a:r>
            <a:r>
              <a:rPr kumimoji="1" lang="en-US" altLang="zh-CN" sz="2000" dirty="0" err="1">
                <a:solidFill>
                  <a:srgbClr val="0000CC"/>
                </a:solidFill>
                <a:latin typeface="Courier" pitchFamily="2" charset="0"/>
              </a:rPr>
              <a:t>mul.o</a:t>
            </a:r>
            <a:r>
              <a:rPr kumimoji="1" lang="en-US" altLang="zh-CN" sz="2000" dirty="0">
                <a:solidFill>
                  <a:srgbClr val="0000CC"/>
                </a:solidFill>
                <a:latin typeface="Courier" pitchFamily="2" charset="0"/>
              </a:rPr>
              <a:t> -o </a:t>
            </a:r>
            <a:r>
              <a:rPr kumimoji="1" lang="en-US" altLang="zh-CN" sz="2000" dirty="0" err="1">
                <a:solidFill>
                  <a:srgbClr val="0000CC"/>
                </a:solidFill>
                <a:latin typeface="Courier" pitchFamily="2" charset="0"/>
              </a:rPr>
              <a:t>mul</a:t>
            </a:r>
            <a:endParaRPr kumimoji="1" lang="zh-CN" altLang="en-US" sz="2000" dirty="0">
              <a:solidFill>
                <a:srgbClr val="0000CC"/>
              </a:solidFill>
              <a:latin typeface="Courier" pitchFamily="2" charset="0"/>
            </a:endParaRPr>
          </a:p>
        </p:txBody>
      </p:sp>
      <p:sp>
        <p:nvSpPr>
          <p:cNvPr id="21" name="下箭头标注 20">
            <a:extLst>
              <a:ext uri="{FF2B5EF4-FFF2-40B4-BE49-F238E27FC236}">
                <a16:creationId xmlns:a16="http://schemas.microsoft.com/office/drawing/2014/main" id="{F2C682FD-0CE1-D54C-B43D-FF32D9802B1C}"/>
              </a:ext>
            </a:extLst>
          </p:cNvPr>
          <p:cNvSpPr/>
          <p:nvPr/>
        </p:nvSpPr>
        <p:spPr>
          <a:xfrm>
            <a:off x="3059821" y="1266028"/>
            <a:ext cx="1660068" cy="992205"/>
          </a:xfrm>
          <a:prstGeom prst="downArrowCallou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rgbClr val="FF0000"/>
                </a:solidFill>
              </a:rPr>
              <a:t>Compile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22" name="下箭头标注 21">
            <a:extLst>
              <a:ext uri="{FF2B5EF4-FFF2-40B4-BE49-F238E27FC236}">
                <a16:creationId xmlns:a16="http://schemas.microsoft.com/office/drawing/2014/main" id="{22C2EED3-C25E-5345-8782-FBF0AFE32391}"/>
              </a:ext>
            </a:extLst>
          </p:cNvPr>
          <p:cNvSpPr/>
          <p:nvPr/>
        </p:nvSpPr>
        <p:spPr>
          <a:xfrm>
            <a:off x="7987773" y="1282294"/>
            <a:ext cx="1660068" cy="992205"/>
          </a:xfrm>
          <a:prstGeom prst="downArrowCallou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rgbClr val="FF0000"/>
                </a:solidFill>
              </a:rPr>
              <a:t>Link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00897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3B1B20C-350F-4749-852D-47B665FBE5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Compilation errors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C10AF37-BEAB-534F-9D3A-AB6DB45F78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31529" y="1326995"/>
            <a:ext cx="4860471" cy="1922391"/>
          </a:xfrm>
        </p:spPr>
        <p:txBody>
          <a:bodyPr/>
          <a:lstStyle/>
          <a:p>
            <a:r>
              <a:rPr kumimoji="1" lang="en-US" altLang="zh-CN" dirty="0"/>
              <a:t>Normally caused by grammar error</a:t>
            </a:r>
          </a:p>
          <a:p>
            <a:r>
              <a:rPr kumimoji="1" lang="en-US" altLang="zh-CN" dirty="0"/>
              <a:t>Please check the source code!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89B6DC4-B945-6E43-9D30-E90AC0108F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29" y="1259134"/>
            <a:ext cx="7075714" cy="5573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3802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1A74DB6B-A811-8B44-A1B9-97FF6D0684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922" y="1950881"/>
            <a:ext cx="7251700" cy="4661807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71935964-242E-4D48-BA08-6E7DCAB35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Link errors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6BF8A29-47C7-4244-9E59-B27AC4996D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98671" y="1326995"/>
            <a:ext cx="6193407" cy="3457276"/>
          </a:xfrm>
        </p:spPr>
        <p:txBody>
          <a:bodyPr/>
          <a:lstStyle/>
          <a:p>
            <a:r>
              <a:rPr kumimoji="1" lang="en-US" altLang="zh-CN" dirty="0"/>
              <a:t>"Symbol not found”</a:t>
            </a:r>
          </a:p>
          <a:p>
            <a:r>
              <a:rPr kumimoji="1" lang="en-US" altLang="zh-CN" dirty="0"/>
              <a:t>Function </a:t>
            </a:r>
            <a:r>
              <a:rPr kumimoji="1" lang="en-US" altLang="zh-CN" dirty="0" err="1"/>
              <a:t>mul</a:t>
            </a:r>
            <a:r>
              <a:rPr kumimoji="1" lang="en-US" altLang="zh-CN" dirty="0"/>
              <a:t>() is misspelled to </a:t>
            </a:r>
            <a:r>
              <a:rPr kumimoji="1" lang="en-US" altLang="zh-CN" dirty="0" err="1"/>
              <a:t>Mul</a:t>
            </a:r>
            <a:r>
              <a:rPr kumimoji="1" lang="en-US" altLang="zh-CN" dirty="0"/>
              <a:t>()</a:t>
            </a:r>
          </a:p>
          <a:p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7046150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E5F823-4C66-064F-94CD-670AFB490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Runtime errors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22EBF5D-1494-C947-A0D5-84222895E3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9300" y="1326995"/>
            <a:ext cx="6062778" cy="4849968"/>
          </a:xfrm>
        </p:spPr>
        <p:txBody>
          <a:bodyPr/>
          <a:lstStyle/>
          <a:p>
            <a:r>
              <a:rPr kumimoji="1" lang="en-US" altLang="zh-CN" dirty="0"/>
              <a:t>The source code can be successfully compiled and linked. </a:t>
            </a:r>
          </a:p>
          <a:p>
            <a:r>
              <a:rPr kumimoji="1" lang="en-US" altLang="zh-CN" dirty="0"/>
              <a:t>The floating point exception (divided by 0) will kill the program.</a:t>
            </a:r>
          </a:p>
          <a:p>
            <a:r>
              <a:rPr kumimoji="1" lang="en-US" altLang="zh-CN" dirty="0"/>
              <a:t>It is a typical runtime error.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E762F5B-C6A3-1041-9536-5179B47CB4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736" y="1326995"/>
            <a:ext cx="5194300" cy="471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8053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4791BCD2-F5D4-4949-9ABD-746AFE43B31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Preprocessor and Macros</a:t>
            </a:r>
            <a:endParaRPr lang="zh-CN" altLang="en-US" dirty="0"/>
          </a:p>
        </p:txBody>
      </p:sp>
      <p:sp>
        <p:nvSpPr>
          <p:cNvPr id="5" name="副标题 4">
            <a:extLst>
              <a:ext uri="{FF2B5EF4-FFF2-40B4-BE49-F238E27FC236}">
                <a16:creationId xmlns:a16="http://schemas.microsoft.com/office/drawing/2014/main" id="{C94E7382-B00D-EE42-B437-3E5B8B264E1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2968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20DF2C-C63F-0D46-BD3C-5CC411257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Preprocessor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8BF8236-1931-F64D-A47E-35FF1C5CE0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35764" y="264221"/>
            <a:ext cx="4256315" cy="48499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zh-CN" sz="2400" dirty="0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#include &lt;iostream&gt;</a:t>
            </a:r>
          </a:p>
          <a:p>
            <a:pPr marL="0" indent="0">
              <a:buNone/>
            </a:pPr>
            <a:endParaRPr kumimoji="1" lang="en-US" altLang="zh-CN" sz="2400" dirty="0">
              <a:solidFill>
                <a:schemeClr val="accent6">
                  <a:lumMod val="75000"/>
                </a:schemeClr>
              </a:solidFill>
              <a:latin typeface="Courier" pitchFamily="2" charset="0"/>
            </a:endParaRPr>
          </a:p>
          <a:p>
            <a:pPr marL="0" indent="0">
              <a:buNone/>
            </a:pPr>
            <a:r>
              <a:rPr kumimoji="1" lang="en-US" altLang="zh-CN" sz="2400" dirty="0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#define PI 3.1415926535</a:t>
            </a:r>
          </a:p>
          <a:p>
            <a:pPr marL="0" indent="0">
              <a:buNone/>
            </a:pPr>
            <a:endParaRPr kumimoji="1" lang="en-US" altLang="zh-CN" sz="2400" dirty="0">
              <a:solidFill>
                <a:schemeClr val="accent6">
                  <a:lumMod val="75000"/>
                </a:schemeClr>
              </a:solidFill>
              <a:latin typeface="Courier" pitchFamily="2" charset="0"/>
            </a:endParaRPr>
          </a:p>
          <a:p>
            <a:pPr marL="0" indent="0">
              <a:buNone/>
            </a:pPr>
            <a:r>
              <a:rPr kumimoji="1" lang="en-US" altLang="zh-CN" sz="2400" dirty="0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#if defined(_OPENMP)</a:t>
            </a:r>
          </a:p>
          <a:p>
            <a:pPr marL="0" indent="0">
              <a:buNone/>
            </a:pPr>
            <a:r>
              <a:rPr kumimoji="1" lang="en-US" altLang="zh-CN" sz="2400" dirty="0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#include &lt;</a:t>
            </a:r>
            <a:r>
              <a:rPr kumimoji="1" lang="en-US" altLang="zh-CN" sz="2400" dirty="0" err="1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omp.h</a:t>
            </a:r>
            <a:r>
              <a:rPr kumimoji="1" lang="en-US" altLang="zh-CN" sz="2400" dirty="0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&gt;</a:t>
            </a:r>
          </a:p>
          <a:p>
            <a:pPr marL="0" indent="0">
              <a:buNone/>
            </a:pPr>
            <a:r>
              <a:rPr kumimoji="1" lang="en-US" altLang="zh-CN" sz="2400" dirty="0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#endif</a:t>
            </a:r>
            <a:endParaRPr kumimoji="1" lang="zh-CN" altLang="en-US" sz="2400" dirty="0">
              <a:solidFill>
                <a:schemeClr val="accent6">
                  <a:lumMod val="75000"/>
                </a:schemeClr>
              </a:solidFill>
              <a:latin typeface="Courier" pitchFamily="2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776801E-66FC-5242-9CDD-C68D78933EE4}"/>
              </a:ext>
            </a:extLst>
          </p:cNvPr>
          <p:cNvSpPr/>
          <p:nvPr/>
        </p:nvSpPr>
        <p:spPr>
          <a:xfrm>
            <a:off x="734787" y="1351508"/>
            <a:ext cx="6547755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" altLang="zh-CN" sz="3200" dirty="0"/>
              <a:t>The preprocessor is executed before the compilation.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" altLang="zh-CN" sz="3200" dirty="0"/>
              <a:t>Preprocessing directives begin with a # character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" altLang="zh-CN" sz="3200" dirty="0"/>
              <a:t>Each directive occupies one line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" altLang="zh-CN" sz="3200" dirty="0"/>
              <a:t>preprocessing instruction</a:t>
            </a:r>
            <a:r>
              <a:rPr lang="en" altLang="zh-CN" sz="2800" dirty="0"/>
              <a:t> </a:t>
            </a:r>
            <a:r>
              <a:rPr lang="en" altLang="zh-CN" sz="2400" dirty="0">
                <a:latin typeface="Courier" pitchFamily="2" charset="0"/>
              </a:rPr>
              <a:t>(define, </a:t>
            </a:r>
            <a:r>
              <a:rPr lang="en" altLang="zh-CN" sz="2400" dirty="0" err="1">
                <a:latin typeface="Courier" pitchFamily="2" charset="0"/>
              </a:rPr>
              <a:t>undef</a:t>
            </a:r>
            <a:r>
              <a:rPr lang="en" altLang="zh-CN" sz="2400" dirty="0">
                <a:latin typeface="Courier" pitchFamily="2" charset="0"/>
              </a:rPr>
              <a:t>, include, if, ifdef, </a:t>
            </a:r>
            <a:r>
              <a:rPr lang="en" altLang="zh-CN" sz="2400" dirty="0" err="1">
                <a:latin typeface="Courier" pitchFamily="2" charset="0"/>
              </a:rPr>
              <a:t>ifndef</a:t>
            </a:r>
            <a:r>
              <a:rPr lang="en" altLang="zh-CN" sz="2400" dirty="0">
                <a:latin typeface="Courier" pitchFamily="2" charset="0"/>
              </a:rPr>
              <a:t>, else, </a:t>
            </a:r>
            <a:r>
              <a:rPr lang="en" altLang="zh-CN" sz="2400" dirty="0" err="1">
                <a:latin typeface="Courier" pitchFamily="2" charset="0"/>
              </a:rPr>
              <a:t>elif</a:t>
            </a:r>
            <a:r>
              <a:rPr lang="en" altLang="zh-CN" sz="2400" dirty="0">
                <a:latin typeface="Courier" pitchFamily="2" charset="0"/>
              </a:rPr>
              <a:t>, endif, line, error, pragma)</a:t>
            </a:r>
            <a:endParaRPr lang="zh-CN" altLang="en-US" sz="2400" dirty="0"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57744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24D3DBF-3CD1-F442-BDEE-2F9520559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My Open Source Project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7EA66A2-B70C-D04E-8CBF-0CD4F3ED22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9EDA28F-1CB8-B64E-B10B-F2CFAB7D5C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142" y="1326995"/>
            <a:ext cx="8414189" cy="5531005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3180D111-DBDF-4840-9B0F-80BA44F181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0429" y="90031"/>
            <a:ext cx="2304081" cy="230408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7465574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2799AAD-34DE-3940-88F1-515277805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Courier" pitchFamily="2" charset="0"/>
              </a:rPr>
              <a:t>include</a:t>
            </a:r>
            <a:r>
              <a:rPr kumimoji="1" lang="en-US" altLang="zh-CN" dirty="0"/>
              <a:t> directive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16BC368-79D2-844C-AAEB-80A1FF6C737A}"/>
              </a:ext>
            </a:extLst>
          </p:cNvPr>
          <p:cNvSpPr txBox="1"/>
          <p:nvPr/>
        </p:nvSpPr>
        <p:spPr>
          <a:xfrm>
            <a:off x="299921" y="2734697"/>
            <a:ext cx="4059808" cy="1631216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zh-CN" sz="2000" dirty="0">
                <a:latin typeface="Courier" pitchFamily="2" charset="0"/>
              </a:rPr>
              <a:t>#include "</a:t>
            </a:r>
            <a:r>
              <a:rPr kumimoji="1" lang="en-US" altLang="zh-CN" sz="2000" dirty="0" err="1">
                <a:latin typeface="Courier" pitchFamily="2" charset="0"/>
              </a:rPr>
              <a:t>mul.hpp</a:t>
            </a:r>
            <a:r>
              <a:rPr kumimoji="1" lang="en-US" altLang="zh-CN" sz="2000" dirty="0">
                <a:latin typeface="Courier" pitchFamily="2" charset="0"/>
              </a:rPr>
              <a:t>"</a:t>
            </a:r>
          </a:p>
          <a:p>
            <a:r>
              <a:rPr kumimoji="1" lang="en-US" altLang="zh-CN" sz="2000" dirty="0">
                <a:latin typeface="Courier" pitchFamily="2" charset="0"/>
              </a:rPr>
              <a:t>int main()</a:t>
            </a:r>
          </a:p>
          <a:p>
            <a:r>
              <a:rPr kumimoji="1" lang="en-US" altLang="zh-CN" sz="2000" dirty="0">
                <a:latin typeface="Courier" pitchFamily="2" charset="0"/>
              </a:rPr>
              <a:t>{</a:t>
            </a:r>
          </a:p>
          <a:p>
            <a:r>
              <a:rPr kumimoji="1" lang="en-US" altLang="zh-CN" sz="2000" dirty="0">
                <a:latin typeface="Courier" pitchFamily="2" charset="0"/>
              </a:rPr>
              <a:t>    //</a:t>
            </a:r>
          </a:p>
          <a:p>
            <a:r>
              <a:rPr kumimoji="1" lang="en-US" altLang="zh-CN" sz="2000" dirty="0">
                <a:latin typeface="Courier" pitchFamily="2" charset="0"/>
              </a:rPr>
              <a:t>}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99B2A31-7C26-4E44-AFE3-A3B7C9DC86B9}"/>
              </a:ext>
            </a:extLst>
          </p:cNvPr>
          <p:cNvSpPr txBox="1"/>
          <p:nvPr/>
        </p:nvSpPr>
        <p:spPr>
          <a:xfrm>
            <a:off x="10068568" y="3209444"/>
            <a:ext cx="1823922" cy="830997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dirty="0"/>
              <a:t>Binary object file</a:t>
            </a:r>
          </a:p>
        </p:txBody>
      </p:sp>
      <p:sp>
        <p:nvSpPr>
          <p:cNvPr id="6" name="下箭头标注 5">
            <a:extLst>
              <a:ext uri="{FF2B5EF4-FFF2-40B4-BE49-F238E27FC236}">
                <a16:creationId xmlns:a16="http://schemas.microsoft.com/office/drawing/2014/main" id="{415F8156-D985-494C-951A-ACC1FAC4EE20}"/>
              </a:ext>
            </a:extLst>
          </p:cNvPr>
          <p:cNvSpPr/>
          <p:nvPr/>
        </p:nvSpPr>
        <p:spPr>
          <a:xfrm>
            <a:off x="8811113" y="1657545"/>
            <a:ext cx="1660068" cy="992205"/>
          </a:xfrm>
          <a:prstGeom prst="downArrowCallou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3200" dirty="0">
                <a:solidFill>
                  <a:srgbClr val="FF0000"/>
                </a:solidFill>
              </a:rPr>
              <a:t>Compile</a:t>
            </a:r>
            <a:endParaRPr kumimoji="1" lang="zh-CN" altLang="en-US" sz="3200" dirty="0">
              <a:solidFill>
                <a:srgbClr val="FF0000"/>
              </a:solidFill>
            </a:endParaRPr>
          </a:p>
        </p:txBody>
      </p:sp>
      <p:sp>
        <p:nvSpPr>
          <p:cNvPr id="7" name="下箭头标注 6">
            <a:extLst>
              <a:ext uri="{FF2B5EF4-FFF2-40B4-BE49-F238E27FC236}">
                <a16:creationId xmlns:a16="http://schemas.microsoft.com/office/drawing/2014/main" id="{EA3798C6-083D-5A4D-B286-AB258B3FA871}"/>
              </a:ext>
            </a:extLst>
          </p:cNvPr>
          <p:cNvSpPr/>
          <p:nvPr/>
        </p:nvSpPr>
        <p:spPr>
          <a:xfrm>
            <a:off x="3878892" y="1457490"/>
            <a:ext cx="1776080" cy="992205"/>
          </a:xfrm>
          <a:prstGeom prst="downArrowCallou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rgbClr val="FF0000"/>
                </a:solidFill>
              </a:rPr>
              <a:t>Preprocess</a:t>
            </a:r>
            <a:endParaRPr kumimoji="1" lang="zh-CN" altLang="en-US" sz="2800" dirty="0">
              <a:solidFill>
                <a:srgbClr val="FF0000"/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255E7B3-A2D7-1D47-B968-3E274E0776D7}"/>
              </a:ext>
            </a:extLst>
          </p:cNvPr>
          <p:cNvSpPr/>
          <p:nvPr/>
        </p:nvSpPr>
        <p:spPr>
          <a:xfrm>
            <a:off x="298500" y="2319200"/>
            <a:ext cx="1415772" cy="400110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" altLang="zh-CN" sz="2000" dirty="0" err="1">
                <a:solidFill>
                  <a:srgbClr val="0000CC"/>
                </a:solidFill>
                <a:highlight>
                  <a:srgbClr val="FFFF00"/>
                </a:highlight>
                <a:latin typeface="Menlo" panose="020B0609030804020204" pitchFamily="49" charset="0"/>
              </a:rPr>
              <a:t>main.cpp</a:t>
            </a:r>
            <a:endParaRPr lang="zh-CN" altLang="en-US" sz="2000" dirty="0">
              <a:solidFill>
                <a:srgbClr val="0000CC"/>
              </a:solidFill>
              <a:highlight>
                <a:srgbClr val="FFFF00"/>
              </a:highlight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DF001C5-CD65-474F-8D47-E542D220A9F3}"/>
              </a:ext>
            </a:extLst>
          </p:cNvPr>
          <p:cNvSpPr txBox="1"/>
          <p:nvPr/>
        </p:nvSpPr>
        <p:spPr>
          <a:xfrm>
            <a:off x="5174136" y="2719310"/>
            <a:ext cx="4059808" cy="1631216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zh-CN" sz="2000" dirty="0">
                <a:latin typeface="Courier" pitchFamily="2" charset="0"/>
              </a:rPr>
              <a:t>int </a:t>
            </a:r>
            <a:r>
              <a:rPr kumimoji="1" lang="en-US" altLang="zh-CN" sz="2000" dirty="0" err="1">
                <a:latin typeface="Courier" pitchFamily="2" charset="0"/>
              </a:rPr>
              <a:t>mul</a:t>
            </a:r>
            <a:r>
              <a:rPr kumimoji="1" lang="en-US" altLang="zh-CN" sz="2000" dirty="0">
                <a:latin typeface="Courier" pitchFamily="2" charset="0"/>
              </a:rPr>
              <a:t>(int a, int b);</a:t>
            </a:r>
          </a:p>
          <a:p>
            <a:r>
              <a:rPr kumimoji="1" lang="en-US" altLang="zh-CN" sz="2000" dirty="0">
                <a:latin typeface="Courier" pitchFamily="2" charset="0"/>
              </a:rPr>
              <a:t>int main()</a:t>
            </a:r>
          </a:p>
          <a:p>
            <a:r>
              <a:rPr kumimoji="1" lang="en-US" altLang="zh-CN" sz="2000" dirty="0">
                <a:latin typeface="Courier" pitchFamily="2" charset="0"/>
              </a:rPr>
              <a:t>{</a:t>
            </a:r>
          </a:p>
          <a:p>
            <a:r>
              <a:rPr kumimoji="1" lang="en-US" altLang="zh-CN" sz="2000" dirty="0">
                <a:latin typeface="Courier" pitchFamily="2" charset="0"/>
              </a:rPr>
              <a:t>    //</a:t>
            </a:r>
          </a:p>
          <a:p>
            <a:r>
              <a:rPr kumimoji="1" lang="en-US" altLang="zh-CN" sz="2000" dirty="0">
                <a:latin typeface="Courier" pitchFamily="2" charset="0"/>
              </a:rPr>
              <a:t>}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6140897-AE99-7942-B0EF-FA4AAC21AECE}"/>
              </a:ext>
            </a:extLst>
          </p:cNvPr>
          <p:cNvSpPr/>
          <p:nvPr/>
        </p:nvSpPr>
        <p:spPr>
          <a:xfrm>
            <a:off x="10068568" y="2809334"/>
            <a:ext cx="1107996" cy="400110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" altLang="zh-CN" sz="2000" dirty="0" err="1">
                <a:solidFill>
                  <a:srgbClr val="0000CC"/>
                </a:solidFill>
                <a:highlight>
                  <a:srgbClr val="FFFF00"/>
                </a:highlight>
                <a:latin typeface="Menlo" panose="020B0609030804020204" pitchFamily="49" charset="0"/>
              </a:rPr>
              <a:t>main.o</a:t>
            </a:r>
            <a:endParaRPr lang="zh-CN" altLang="en-US" sz="2000" dirty="0">
              <a:solidFill>
                <a:srgbClr val="0000CC"/>
              </a:solidFill>
              <a:highlight>
                <a:srgbClr val="FFFF00"/>
              </a:highlight>
            </a:endParaRPr>
          </a:p>
        </p:txBody>
      </p:sp>
      <p:sp>
        <p:nvSpPr>
          <p:cNvPr id="12" name="右箭头 11">
            <a:extLst>
              <a:ext uri="{FF2B5EF4-FFF2-40B4-BE49-F238E27FC236}">
                <a16:creationId xmlns:a16="http://schemas.microsoft.com/office/drawing/2014/main" id="{A6D90031-5847-764D-8DA4-B83BCBFBA0B6}"/>
              </a:ext>
            </a:extLst>
          </p:cNvPr>
          <p:cNvSpPr/>
          <p:nvPr/>
        </p:nvSpPr>
        <p:spPr>
          <a:xfrm>
            <a:off x="4359729" y="3329216"/>
            <a:ext cx="814407" cy="391886"/>
          </a:xfrm>
          <a:prstGeom prst="righ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右箭头 12">
            <a:extLst>
              <a:ext uri="{FF2B5EF4-FFF2-40B4-BE49-F238E27FC236}">
                <a16:creationId xmlns:a16="http://schemas.microsoft.com/office/drawing/2014/main" id="{CFAAF00C-DDFE-A843-91CB-3956B8056F9F}"/>
              </a:ext>
            </a:extLst>
          </p:cNvPr>
          <p:cNvSpPr/>
          <p:nvPr/>
        </p:nvSpPr>
        <p:spPr>
          <a:xfrm>
            <a:off x="9233944" y="3429000"/>
            <a:ext cx="814407" cy="391886"/>
          </a:xfrm>
          <a:prstGeom prst="righ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274036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2799AAD-34DE-3940-88F1-515277805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Macros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16BC368-79D2-844C-AAEB-80A1FF6C737A}"/>
              </a:ext>
            </a:extLst>
          </p:cNvPr>
          <p:cNvSpPr txBox="1"/>
          <p:nvPr/>
        </p:nvSpPr>
        <p:spPr>
          <a:xfrm>
            <a:off x="299921" y="2734697"/>
            <a:ext cx="4059808" cy="1631216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zh-CN" sz="2000" dirty="0">
                <a:latin typeface="Courier" pitchFamily="2" charset="0"/>
              </a:rPr>
              <a:t>#define PI 3.14</a:t>
            </a:r>
          </a:p>
          <a:p>
            <a:r>
              <a:rPr kumimoji="1" lang="en-US" altLang="zh-CN" sz="2000" dirty="0">
                <a:latin typeface="Courier" pitchFamily="2" charset="0"/>
              </a:rPr>
              <a:t>double </a:t>
            </a:r>
            <a:r>
              <a:rPr kumimoji="1" lang="en-US" altLang="zh-CN" sz="2000" dirty="0" err="1">
                <a:latin typeface="Courier" pitchFamily="2" charset="0"/>
              </a:rPr>
              <a:t>len</a:t>
            </a:r>
            <a:r>
              <a:rPr kumimoji="1" lang="en-US" altLang="zh-CN" sz="2000" dirty="0">
                <a:latin typeface="Courier" pitchFamily="2" charset="0"/>
              </a:rPr>
              <a:t>(double r)</a:t>
            </a:r>
          </a:p>
          <a:p>
            <a:r>
              <a:rPr kumimoji="1" lang="en-US" altLang="zh-CN" sz="2000" dirty="0">
                <a:latin typeface="Courier" pitchFamily="2" charset="0"/>
              </a:rPr>
              <a:t>{</a:t>
            </a:r>
          </a:p>
          <a:p>
            <a:r>
              <a:rPr kumimoji="1" lang="en-US" altLang="zh-CN" sz="2000" dirty="0">
                <a:latin typeface="Courier" pitchFamily="2" charset="0"/>
              </a:rPr>
              <a:t>    return 2.0 * PI * r;</a:t>
            </a:r>
          </a:p>
          <a:p>
            <a:r>
              <a:rPr kumimoji="1" lang="en-US" altLang="zh-CN" sz="2000" dirty="0">
                <a:latin typeface="Courier" pitchFamily="2" charset="0"/>
              </a:rPr>
              <a:t>}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99B2A31-7C26-4E44-AFE3-A3B7C9DC86B9}"/>
              </a:ext>
            </a:extLst>
          </p:cNvPr>
          <p:cNvSpPr txBox="1"/>
          <p:nvPr/>
        </p:nvSpPr>
        <p:spPr>
          <a:xfrm>
            <a:off x="10068568" y="3209444"/>
            <a:ext cx="1823922" cy="830997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dirty="0"/>
              <a:t>Binary object file</a:t>
            </a:r>
          </a:p>
        </p:txBody>
      </p:sp>
      <p:sp>
        <p:nvSpPr>
          <p:cNvPr id="6" name="下箭头标注 5">
            <a:extLst>
              <a:ext uri="{FF2B5EF4-FFF2-40B4-BE49-F238E27FC236}">
                <a16:creationId xmlns:a16="http://schemas.microsoft.com/office/drawing/2014/main" id="{415F8156-D985-494C-951A-ACC1FAC4EE20}"/>
              </a:ext>
            </a:extLst>
          </p:cNvPr>
          <p:cNvSpPr/>
          <p:nvPr/>
        </p:nvSpPr>
        <p:spPr>
          <a:xfrm>
            <a:off x="8811113" y="1657545"/>
            <a:ext cx="1660068" cy="992205"/>
          </a:xfrm>
          <a:prstGeom prst="downArrowCallou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3200" dirty="0">
                <a:solidFill>
                  <a:srgbClr val="FF0000"/>
                </a:solidFill>
              </a:rPr>
              <a:t>Compile</a:t>
            </a:r>
            <a:endParaRPr kumimoji="1" lang="zh-CN" altLang="en-US" sz="3200" dirty="0">
              <a:solidFill>
                <a:srgbClr val="FF0000"/>
              </a:solidFill>
            </a:endParaRPr>
          </a:p>
        </p:txBody>
      </p:sp>
      <p:sp>
        <p:nvSpPr>
          <p:cNvPr id="7" name="下箭头标注 6">
            <a:extLst>
              <a:ext uri="{FF2B5EF4-FFF2-40B4-BE49-F238E27FC236}">
                <a16:creationId xmlns:a16="http://schemas.microsoft.com/office/drawing/2014/main" id="{EA3798C6-083D-5A4D-B286-AB258B3FA871}"/>
              </a:ext>
            </a:extLst>
          </p:cNvPr>
          <p:cNvSpPr/>
          <p:nvPr/>
        </p:nvSpPr>
        <p:spPr>
          <a:xfrm>
            <a:off x="3878892" y="1457490"/>
            <a:ext cx="1776080" cy="992205"/>
          </a:xfrm>
          <a:prstGeom prst="downArrowCallou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rgbClr val="FF0000"/>
                </a:solidFill>
              </a:rPr>
              <a:t>Preprocess</a:t>
            </a:r>
            <a:endParaRPr kumimoji="1" lang="zh-CN" altLang="en-US" sz="2800" dirty="0">
              <a:solidFill>
                <a:srgbClr val="FF0000"/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255E7B3-A2D7-1D47-B968-3E274E0776D7}"/>
              </a:ext>
            </a:extLst>
          </p:cNvPr>
          <p:cNvSpPr/>
          <p:nvPr/>
        </p:nvSpPr>
        <p:spPr>
          <a:xfrm>
            <a:off x="298500" y="2319200"/>
            <a:ext cx="1569660" cy="400110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" altLang="zh-CN" sz="2000" dirty="0" err="1">
                <a:solidFill>
                  <a:srgbClr val="0000CC"/>
                </a:solidFill>
                <a:highlight>
                  <a:srgbClr val="FFFF00"/>
                </a:highlight>
                <a:latin typeface="Menlo" panose="020B0609030804020204" pitchFamily="49" charset="0"/>
              </a:rPr>
              <a:t>circe.cpp</a:t>
            </a:r>
            <a:endParaRPr lang="zh-CN" altLang="en-US" sz="2000" dirty="0">
              <a:solidFill>
                <a:srgbClr val="0000CC"/>
              </a:solidFill>
              <a:highlight>
                <a:srgbClr val="FFFF00"/>
              </a:highlight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DF001C5-CD65-474F-8D47-E542D220A9F3}"/>
              </a:ext>
            </a:extLst>
          </p:cNvPr>
          <p:cNvSpPr txBox="1"/>
          <p:nvPr/>
        </p:nvSpPr>
        <p:spPr>
          <a:xfrm>
            <a:off x="5174136" y="2719310"/>
            <a:ext cx="4059808" cy="1631216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txBody>
          <a:bodyPr wrap="square" rtlCol="0">
            <a:spAutoFit/>
          </a:bodyPr>
          <a:lstStyle/>
          <a:p>
            <a:endParaRPr kumimoji="1" lang="en-US" altLang="zh-CN" sz="2000" dirty="0">
              <a:latin typeface="Courier" pitchFamily="2" charset="0"/>
            </a:endParaRPr>
          </a:p>
          <a:p>
            <a:r>
              <a:rPr kumimoji="1" lang="en-US" altLang="zh-CN" sz="2000" dirty="0">
                <a:latin typeface="Courier" pitchFamily="2" charset="0"/>
              </a:rPr>
              <a:t>double </a:t>
            </a:r>
            <a:r>
              <a:rPr kumimoji="1" lang="en-US" altLang="zh-CN" sz="2000" dirty="0" err="1">
                <a:latin typeface="Courier" pitchFamily="2" charset="0"/>
              </a:rPr>
              <a:t>len</a:t>
            </a:r>
            <a:r>
              <a:rPr kumimoji="1" lang="en-US" altLang="zh-CN" sz="2000" dirty="0">
                <a:latin typeface="Courier" pitchFamily="2" charset="0"/>
              </a:rPr>
              <a:t>(double r)</a:t>
            </a:r>
          </a:p>
          <a:p>
            <a:r>
              <a:rPr kumimoji="1" lang="en-US" altLang="zh-CN" sz="2000" dirty="0">
                <a:latin typeface="Courier" pitchFamily="2" charset="0"/>
              </a:rPr>
              <a:t>{</a:t>
            </a:r>
          </a:p>
          <a:p>
            <a:r>
              <a:rPr kumimoji="1" lang="en-US" altLang="zh-CN" sz="2000" dirty="0">
                <a:latin typeface="Courier" pitchFamily="2" charset="0"/>
              </a:rPr>
              <a:t>    return 2.0 * 3.14 * r;</a:t>
            </a:r>
          </a:p>
          <a:p>
            <a:r>
              <a:rPr kumimoji="1" lang="en-US" altLang="zh-CN" sz="2000" dirty="0">
                <a:latin typeface="Courier" pitchFamily="2" charset="0"/>
              </a:rPr>
              <a:t>}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6140897-AE99-7942-B0EF-FA4AAC21AECE}"/>
              </a:ext>
            </a:extLst>
          </p:cNvPr>
          <p:cNvSpPr/>
          <p:nvPr/>
        </p:nvSpPr>
        <p:spPr>
          <a:xfrm>
            <a:off x="10068568" y="2809334"/>
            <a:ext cx="1261884" cy="400110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" altLang="zh-CN" sz="2000" dirty="0" err="1">
                <a:solidFill>
                  <a:srgbClr val="0000CC"/>
                </a:solidFill>
                <a:highlight>
                  <a:srgbClr val="FFFF00"/>
                </a:highlight>
                <a:latin typeface="Menlo" panose="020B0609030804020204" pitchFamily="49" charset="0"/>
              </a:rPr>
              <a:t>circe.o</a:t>
            </a:r>
            <a:endParaRPr lang="zh-CN" altLang="en-US" sz="2000" dirty="0">
              <a:solidFill>
                <a:srgbClr val="0000CC"/>
              </a:solidFill>
              <a:highlight>
                <a:srgbClr val="FFFF00"/>
              </a:highlight>
            </a:endParaRPr>
          </a:p>
        </p:txBody>
      </p:sp>
      <p:sp>
        <p:nvSpPr>
          <p:cNvPr id="12" name="右箭头 11">
            <a:extLst>
              <a:ext uri="{FF2B5EF4-FFF2-40B4-BE49-F238E27FC236}">
                <a16:creationId xmlns:a16="http://schemas.microsoft.com/office/drawing/2014/main" id="{A6D90031-5847-764D-8DA4-B83BCBFBA0B6}"/>
              </a:ext>
            </a:extLst>
          </p:cNvPr>
          <p:cNvSpPr/>
          <p:nvPr/>
        </p:nvSpPr>
        <p:spPr>
          <a:xfrm>
            <a:off x="4359729" y="3329216"/>
            <a:ext cx="814407" cy="391886"/>
          </a:xfrm>
          <a:prstGeom prst="righ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右箭头 12">
            <a:extLst>
              <a:ext uri="{FF2B5EF4-FFF2-40B4-BE49-F238E27FC236}">
                <a16:creationId xmlns:a16="http://schemas.microsoft.com/office/drawing/2014/main" id="{CFAAF00C-DDFE-A843-91CB-3956B8056F9F}"/>
              </a:ext>
            </a:extLst>
          </p:cNvPr>
          <p:cNvSpPr/>
          <p:nvPr/>
        </p:nvSpPr>
        <p:spPr>
          <a:xfrm>
            <a:off x="9233944" y="3429000"/>
            <a:ext cx="814407" cy="391886"/>
          </a:xfrm>
          <a:prstGeom prst="righ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152563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96DFC59D-CB81-9D47-8643-1B126B0D75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7300" y="1599922"/>
            <a:ext cx="9677400" cy="2387600"/>
          </a:xfrm>
        </p:spPr>
        <p:txBody>
          <a:bodyPr/>
          <a:lstStyle/>
          <a:p>
            <a:r>
              <a:rPr lang="en-US" altLang="zh-CN" dirty="0"/>
              <a:t>Simple Output and Input</a:t>
            </a:r>
            <a:endParaRPr lang="zh-CN" altLang="en-US" dirty="0"/>
          </a:p>
        </p:txBody>
      </p:sp>
      <p:sp>
        <p:nvSpPr>
          <p:cNvPr id="5" name="副标题 4">
            <a:extLst>
              <a:ext uri="{FF2B5EF4-FFF2-40B4-BE49-F238E27FC236}">
                <a16:creationId xmlns:a16="http://schemas.microsoft.com/office/drawing/2014/main" id="{0B59C0BB-5454-F848-B371-DC0C229E5AC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33363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0A5EAE-CB45-2D47-A93A-EB6D9E1A2A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C++ Style Output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A70EE50-8350-CB4F-887A-7333926752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326995"/>
            <a:ext cx="11053879" cy="5156102"/>
          </a:xfrm>
        </p:spPr>
        <p:txBody>
          <a:bodyPr>
            <a:normAutofit lnSpcReduction="10000"/>
          </a:bodyPr>
          <a:lstStyle/>
          <a:p>
            <a:r>
              <a:rPr kumimoji="1" lang="en-US" altLang="zh-CN" dirty="0"/>
              <a:t>What is </a:t>
            </a:r>
            <a:r>
              <a:rPr kumimoji="1" lang="en-US" altLang="zh-CN" dirty="0" err="1"/>
              <a:t>cout</a:t>
            </a:r>
            <a:r>
              <a:rPr kumimoji="1" lang="en-US" altLang="zh-CN" dirty="0"/>
              <a:t>?</a:t>
            </a:r>
          </a:p>
          <a:p>
            <a:pPr marL="0" indent="0">
              <a:buNone/>
            </a:pPr>
            <a:r>
              <a:rPr kumimoji="1" lang="en" altLang="zh-CN" dirty="0"/>
              <a:t>	</a:t>
            </a:r>
            <a:r>
              <a:rPr kumimoji="1" lang="en" altLang="zh-CN" dirty="0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std::</a:t>
            </a:r>
            <a:r>
              <a:rPr kumimoji="1" lang="en" altLang="zh-CN" dirty="0" err="1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ostream</a:t>
            </a:r>
            <a:r>
              <a:rPr kumimoji="1" lang="en" altLang="zh-CN" dirty="0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 </a:t>
            </a:r>
            <a:r>
              <a:rPr kumimoji="1" lang="en" altLang="zh-CN" dirty="0" err="1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cout</a:t>
            </a:r>
            <a:r>
              <a:rPr kumimoji="1" lang="en" altLang="zh-CN" dirty="0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;</a:t>
            </a:r>
          </a:p>
          <a:p>
            <a:r>
              <a:rPr kumimoji="1" lang="en" altLang="zh-CN" dirty="0" err="1"/>
              <a:t>cout</a:t>
            </a:r>
            <a:r>
              <a:rPr kumimoji="1" lang="en" altLang="zh-CN" dirty="0"/>
              <a:t> is an object of data type </a:t>
            </a:r>
            <a:r>
              <a:rPr kumimoji="1" lang="en" altLang="zh-CN" dirty="0" err="1"/>
              <a:t>ostream</a:t>
            </a:r>
            <a:r>
              <a:rPr kumimoji="1" lang="en" altLang="zh-CN" dirty="0"/>
              <a:t> in namespace std.</a:t>
            </a:r>
          </a:p>
          <a:p>
            <a:endParaRPr kumimoji="1" lang="en" altLang="zh-CN" dirty="0"/>
          </a:p>
          <a:p>
            <a:pPr marL="0" indent="0">
              <a:buNone/>
            </a:pPr>
            <a:r>
              <a:rPr kumimoji="1" lang="en" altLang="zh-CN" dirty="0">
                <a:latin typeface="Courier" pitchFamily="2" charset="0"/>
              </a:rPr>
              <a:t>    </a:t>
            </a:r>
            <a:r>
              <a:rPr kumimoji="1" lang="en" altLang="zh-CN" dirty="0" err="1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cout</a:t>
            </a:r>
            <a:r>
              <a:rPr kumimoji="1" lang="en" altLang="zh-CN" dirty="0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 &lt;&lt; "hello." &lt;&lt; </a:t>
            </a:r>
            <a:r>
              <a:rPr kumimoji="1" lang="en" altLang="zh-CN" dirty="0" err="1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endl</a:t>
            </a:r>
            <a:r>
              <a:rPr kumimoji="1" lang="en" altLang="zh-CN" dirty="0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;</a:t>
            </a:r>
          </a:p>
          <a:p>
            <a:r>
              <a:rPr kumimoji="1" lang="en" altLang="zh-CN" dirty="0"/>
              <a:t>&lt;&lt; is an operator which is defined as follows</a:t>
            </a:r>
          </a:p>
          <a:p>
            <a:pPr marL="0" indent="0">
              <a:buNone/>
            </a:pPr>
            <a:endParaRPr kumimoji="1" lang="en" altLang="zh-CN" dirty="0"/>
          </a:p>
          <a:p>
            <a:pPr marL="0" indent="0">
              <a:buNone/>
            </a:pPr>
            <a:endParaRPr kumimoji="1" lang="en-US" altLang="zh-CN" dirty="0"/>
          </a:p>
          <a:p>
            <a:pPr marL="0" indent="0">
              <a:buNone/>
            </a:pPr>
            <a:endParaRPr kumimoji="1" lang="en-US" altLang="zh-CN" dirty="0"/>
          </a:p>
          <a:p>
            <a:r>
              <a:rPr kumimoji="1" lang="en-US" altLang="zh-CN" dirty="0"/>
              <a:t> </a:t>
            </a:r>
            <a:r>
              <a:rPr kumimoji="1" lang="en-US" altLang="zh-CN" dirty="0" err="1"/>
              <a:t>endl</a:t>
            </a:r>
            <a:r>
              <a:rPr kumimoji="1" lang="en-US" altLang="zh-CN" dirty="0"/>
              <a:t>, an output-only I/O manipulator. It will output a new line character and flushes.</a:t>
            </a:r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2357C99-63B9-B74A-BDEF-8B169A3195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1280"/>
          <a:stretch/>
        </p:blipFill>
        <p:spPr>
          <a:xfrm>
            <a:off x="1846036" y="4092496"/>
            <a:ext cx="6220278" cy="1513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9551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F6FAD6-538A-9841-9296-4C34C1D77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C++ Style Input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87D03CB-48C2-244A-96C4-3A253A47DE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zh-CN" dirty="0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int a;</a:t>
            </a:r>
          </a:p>
          <a:p>
            <a:pPr marL="0" indent="0">
              <a:buNone/>
            </a:pPr>
            <a:r>
              <a:rPr kumimoji="1" lang="en-US" altLang="zh-CN" dirty="0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float b;</a:t>
            </a:r>
          </a:p>
          <a:p>
            <a:pPr marL="0" indent="0">
              <a:buNone/>
            </a:pPr>
            <a:r>
              <a:rPr kumimoji="1" lang="en-US" altLang="zh-CN" dirty="0" err="1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cin</a:t>
            </a:r>
            <a:r>
              <a:rPr kumimoji="1" lang="en-US" altLang="zh-CN" dirty="0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 &gt;&gt; a;</a:t>
            </a:r>
          </a:p>
          <a:p>
            <a:pPr marL="0" indent="0">
              <a:buNone/>
            </a:pPr>
            <a:r>
              <a:rPr kumimoji="1" lang="en-US" altLang="zh-CN" dirty="0" err="1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cin</a:t>
            </a:r>
            <a:r>
              <a:rPr kumimoji="1" lang="en-US" altLang="zh-CN" dirty="0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 &gt;&gt; b;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Similarly, </a:t>
            </a:r>
            <a:r>
              <a:rPr kumimoji="1" lang="en-US" altLang="zh-CN" dirty="0" err="1"/>
              <a:t>cin</a:t>
            </a:r>
            <a:r>
              <a:rPr kumimoji="1" lang="en-US" altLang="zh-CN" dirty="0"/>
              <a:t> is an object of type std::</a:t>
            </a:r>
            <a:r>
              <a:rPr kumimoji="1" lang="en-US" altLang="zh-CN" dirty="0" err="1"/>
              <a:t>istream</a:t>
            </a:r>
            <a:r>
              <a:rPr kumimoji="1" lang="en-US" altLang="zh-CN" dirty="0"/>
              <a:t>.</a:t>
            </a:r>
          </a:p>
          <a:p>
            <a:r>
              <a:rPr kumimoji="1" lang="en-US" altLang="zh-CN" dirty="0"/>
              <a:t>&gt;&gt; is an operator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535514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A5C3C5-5962-CF4D-9BBC-3FA52DAB7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 Style Output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85939E4-AA03-9B43-A1D8-5703D373B5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zh-CN" dirty="0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int v = 100;</a:t>
            </a:r>
          </a:p>
          <a:p>
            <a:pPr marL="0" indent="0">
              <a:buNone/>
            </a:pPr>
            <a:r>
              <a:rPr kumimoji="1" lang="en-US" altLang="zh-CN" dirty="0" err="1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printf</a:t>
            </a:r>
            <a:r>
              <a:rPr kumimoji="1" lang="en-US" altLang="zh-CN" dirty="0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("Hello, value = %d\n", v);</a:t>
            </a:r>
          </a:p>
          <a:p>
            <a:endParaRPr kumimoji="1" lang="en-US" altLang="zh-CN" dirty="0"/>
          </a:p>
          <a:p>
            <a:r>
              <a:rPr lang="en" altLang="zh-CN" dirty="0">
                <a:solidFill>
                  <a:srgbClr val="0000FF"/>
                </a:solidFill>
                <a:latin typeface="Courier" pitchFamily="2" charset="0"/>
              </a:rPr>
              <a:t>int</a:t>
            </a:r>
            <a:r>
              <a:rPr lang="en" altLang="zh-CN" dirty="0">
                <a:solidFill>
                  <a:srgbClr val="000000"/>
                </a:solidFill>
                <a:latin typeface="Courier" pitchFamily="2" charset="0"/>
              </a:rPr>
              <a:t> </a:t>
            </a:r>
            <a:r>
              <a:rPr lang="en" altLang="zh-CN" dirty="0" err="1">
                <a:solidFill>
                  <a:srgbClr val="000000"/>
                </a:solidFill>
                <a:latin typeface="Courier" pitchFamily="2" charset="0"/>
              </a:rPr>
              <a:t>printf</a:t>
            </a:r>
            <a:r>
              <a:rPr lang="en" altLang="zh-CN" dirty="0">
                <a:solidFill>
                  <a:srgbClr val="008000"/>
                </a:solidFill>
                <a:latin typeface="Courier" pitchFamily="2" charset="0"/>
              </a:rPr>
              <a:t>(</a:t>
            </a:r>
            <a:r>
              <a:rPr lang="en" altLang="zh-CN" dirty="0">
                <a:solidFill>
                  <a:srgbClr val="000000"/>
                </a:solidFill>
                <a:latin typeface="Courier" pitchFamily="2" charset="0"/>
              </a:rPr>
              <a:t> </a:t>
            </a:r>
            <a:r>
              <a:rPr lang="en" altLang="zh-CN" dirty="0">
                <a:solidFill>
                  <a:srgbClr val="0000FF"/>
                </a:solidFill>
                <a:latin typeface="Courier" pitchFamily="2" charset="0"/>
              </a:rPr>
              <a:t>const</a:t>
            </a:r>
            <a:r>
              <a:rPr lang="en" altLang="zh-CN" dirty="0">
                <a:solidFill>
                  <a:srgbClr val="000000"/>
                </a:solidFill>
                <a:latin typeface="Courier" pitchFamily="2" charset="0"/>
              </a:rPr>
              <a:t> </a:t>
            </a:r>
            <a:r>
              <a:rPr lang="en" altLang="zh-CN" dirty="0">
                <a:solidFill>
                  <a:srgbClr val="0000FF"/>
                </a:solidFill>
                <a:latin typeface="Courier" pitchFamily="2" charset="0"/>
              </a:rPr>
              <a:t>char</a:t>
            </a:r>
            <a:r>
              <a:rPr lang="en" altLang="zh-CN" dirty="0">
                <a:solidFill>
                  <a:srgbClr val="000000"/>
                </a:solidFill>
                <a:latin typeface="Courier" pitchFamily="2" charset="0"/>
              </a:rPr>
              <a:t>  </a:t>
            </a:r>
            <a:r>
              <a:rPr lang="en" altLang="zh-CN" dirty="0">
                <a:solidFill>
                  <a:srgbClr val="000040"/>
                </a:solidFill>
                <a:latin typeface="Courier" pitchFamily="2" charset="0"/>
              </a:rPr>
              <a:t>*</a:t>
            </a:r>
            <a:r>
              <a:rPr lang="en" altLang="zh-CN" dirty="0">
                <a:solidFill>
                  <a:srgbClr val="000000"/>
                </a:solidFill>
                <a:latin typeface="Courier" pitchFamily="2" charset="0"/>
              </a:rPr>
              <a:t>format, ... </a:t>
            </a:r>
            <a:r>
              <a:rPr lang="en" altLang="zh-CN" dirty="0">
                <a:solidFill>
                  <a:srgbClr val="008000"/>
                </a:solidFill>
                <a:latin typeface="Courier" pitchFamily="2" charset="0"/>
              </a:rPr>
              <a:t>)</a:t>
            </a:r>
            <a:r>
              <a:rPr lang="en" altLang="zh-CN" dirty="0">
                <a:solidFill>
                  <a:srgbClr val="008080"/>
                </a:solidFill>
                <a:latin typeface="Courier" pitchFamily="2" charset="0"/>
              </a:rPr>
              <a:t>;</a:t>
            </a:r>
            <a:r>
              <a:rPr lang="en" altLang="zh-CN" dirty="0">
                <a:solidFill>
                  <a:srgbClr val="008080"/>
                </a:solidFill>
                <a:latin typeface="DejaVuSansMono"/>
              </a:rPr>
              <a:t> </a:t>
            </a:r>
            <a:r>
              <a:rPr kumimoji="1" lang="en-US" altLang="zh-CN" dirty="0"/>
              <a:t>is a function</a:t>
            </a:r>
          </a:p>
          <a:p>
            <a:r>
              <a:rPr lang="en" altLang="zh-CN" dirty="0">
                <a:solidFill>
                  <a:srgbClr val="000000"/>
                </a:solidFill>
                <a:latin typeface="Courier" pitchFamily="2" charset="0"/>
              </a:rPr>
              <a:t>format</a:t>
            </a:r>
            <a:r>
              <a:rPr kumimoji="1" lang="en-US" altLang="zh-CN" dirty="0"/>
              <a:t>:  a string specifying how to interpret the data</a:t>
            </a:r>
          </a:p>
          <a:p>
            <a:r>
              <a:rPr kumimoji="1" lang="en-US" altLang="zh-CN" dirty="0"/>
              <a:t>%d will let the function interpret v as an integer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663536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030E34-6216-3C4F-A2AC-E64094ED3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 Style Input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84249E9-E011-E144-AF0E-329BC48103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zh-CN" dirty="0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int v;</a:t>
            </a:r>
          </a:p>
          <a:p>
            <a:pPr marL="0" indent="0">
              <a:buNone/>
            </a:pPr>
            <a:r>
              <a:rPr kumimoji="1" lang="en-US" altLang="zh-CN" dirty="0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int ret = </a:t>
            </a:r>
            <a:r>
              <a:rPr kumimoji="1" lang="en-US" altLang="zh-CN" dirty="0" err="1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scanf</a:t>
            </a:r>
            <a:r>
              <a:rPr kumimoji="1" lang="en-US" altLang="zh-CN" dirty="0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("%d", &amp;v);</a:t>
            </a:r>
          </a:p>
          <a:p>
            <a:endParaRPr kumimoji="1" lang="en-US" altLang="zh-CN" dirty="0"/>
          </a:p>
          <a:p>
            <a:r>
              <a:rPr kumimoji="1" lang="en-US" altLang="zh-CN" dirty="0" err="1"/>
              <a:t>scanf</a:t>
            </a:r>
            <a:r>
              <a:rPr kumimoji="1" lang="en-US" altLang="zh-CN" dirty="0"/>
              <a:t> reads data from stdin, and interpret the input as an integer and store it into v;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144396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D5E8B5-A9F8-2E4A-B14E-903B38A916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Why the examples have no GUI?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667DB3C-E225-554C-BA07-0BB85D3DCC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The programs I used all have GUI. Why the examples have no GUI?</a:t>
            </a:r>
          </a:p>
          <a:p>
            <a:r>
              <a:rPr kumimoji="1" lang="en-US" altLang="zh-CN" dirty="0"/>
              <a:t>GUI (graphical user interface) is not mandatory.</a:t>
            </a:r>
          </a:p>
          <a:p>
            <a:r>
              <a:rPr kumimoji="1" lang="en-US" altLang="zh-CN" dirty="0"/>
              <a:t>GUI is for human beings to interact with computers.</a:t>
            </a:r>
          </a:p>
          <a:p>
            <a:r>
              <a:rPr kumimoji="1" lang="en-US" altLang="zh-CN" dirty="0"/>
              <a:t>No all programs interact with human beings.</a:t>
            </a:r>
          </a:p>
          <a:p>
            <a:r>
              <a:rPr kumimoji="1" lang="en-US" altLang="zh-CN" dirty="0"/>
              <a:t>We can also interact with the program in a command line window.</a:t>
            </a:r>
          </a:p>
          <a:p>
            <a:r>
              <a:rPr kumimoji="1" lang="en-US" altLang="zh-CN" dirty="0"/>
              <a:t>We can call a GUI library to create a graphic window by many programming languages. Surely C/C++ can create a GUI window.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289813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667300-5227-094C-B582-6B0D9B865A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" altLang="zh-CN" dirty="0"/>
              <a:t>Command line arguments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16DE491-DFA0-5E46-82E7-B975D49996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6939" y="1483421"/>
            <a:ext cx="6632029" cy="5374579"/>
          </a:xfrm>
        </p:spPr>
        <p:txBody>
          <a:bodyPr>
            <a:normAutofit fontScale="92500"/>
          </a:bodyPr>
          <a:lstStyle/>
          <a:p>
            <a:r>
              <a:rPr lang="en" altLang="zh-CN" dirty="0">
                <a:solidFill>
                  <a:schemeClr val="accent6">
                    <a:lumMod val="50000"/>
                  </a:schemeClr>
                </a:solidFill>
                <a:latin typeface="Courier" pitchFamily="2" charset="0"/>
              </a:rPr>
              <a:t>int main() </a:t>
            </a:r>
            <a:br>
              <a:rPr lang="en" altLang="zh-CN" dirty="0">
                <a:solidFill>
                  <a:schemeClr val="accent6">
                    <a:lumMod val="50000"/>
                  </a:schemeClr>
                </a:solidFill>
                <a:latin typeface="Courier" pitchFamily="2" charset="0"/>
              </a:rPr>
            </a:br>
            <a:r>
              <a:rPr lang="en" altLang="zh-CN" dirty="0">
                <a:solidFill>
                  <a:schemeClr val="accent6">
                    <a:lumMod val="50000"/>
                  </a:schemeClr>
                </a:solidFill>
                <a:latin typeface="Courier" pitchFamily="2" charset="0"/>
              </a:rPr>
              <a:t>{</a:t>
            </a:r>
            <a:br>
              <a:rPr lang="en" altLang="zh-CN" dirty="0">
                <a:solidFill>
                  <a:schemeClr val="accent6">
                    <a:lumMod val="50000"/>
                  </a:schemeClr>
                </a:solidFill>
                <a:latin typeface="Courier" pitchFamily="2" charset="0"/>
              </a:rPr>
            </a:br>
            <a:r>
              <a:rPr lang="zh-CN" altLang="en-US" dirty="0">
                <a:solidFill>
                  <a:schemeClr val="accent6">
                    <a:lumMod val="50000"/>
                  </a:schemeClr>
                </a:solidFill>
                <a:latin typeface="Courier" pitchFamily="2" charset="0"/>
              </a:rPr>
              <a:t>   </a:t>
            </a:r>
            <a:r>
              <a:rPr lang="en" altLang="zh-CN" dirty="0">
                <a:solidFill>
                  <a:schemeClr val="accent6">
                    <a:lumMod val="50000"/>
                  </a:schemeClr>
                </a:solidFill>
                <a:latin typeface="Courier" pitchFamily="2" charset="0"/>
              </a:rPr>
              <a:t> /* ... */ </a:t>
            </a:r>
            <a:br>
              <a:rPr lang="en" altLang="zh-CN" dirty="0">
                <a:solidFill>
                  <a:schemeClr val="accent6">
                    <a:lumMod val="50000"/>
                  </a:schemeClr>
                </a:solidFill>
                <a:latin typeface="Courier" pitchFamily="2" charset="0"/>
              </a:rPr>
            </a:br>
            <a:r>
              <a:rPr lang="en" altLang="zh-CN" dirty="0">
                <a:solidFill>
                  <a:schemeClr val="accent6">
                    <a:lumMod val="50000"/>
                  </a:schemeClr>
                </a:solidFill>
                <a:latin typeface="Courier" pitchFamily="2" charset="0"/>
              </a:rPr>
              <a:t>}</a:t>
            </a:r>
          </a:p>
          <a:p>
            <a:endParaRPr lang="en" altLang="zh-CN" dirty="0">
              <a:solidFill>
                <a:schemeClr val="accent6">
                  <a:lumMod val="50000"/>
                </a:schemeClr>
              </a:solidFill>
              <a:latin typeface="Courier" pitchFamily="2" charset="0"/>
            </a:endParaRPr>
          </a:p>
          <a:p>
            <a:r>
              <a:rPr kumimoji="1" lang="en" altLang="zh-CN" dirty="0">
                <a:solidFill>
                  <a:schemeClr val="accent6">
                    <a:lumMod val="50000"/>
                  </a:schemeClr>
                </a:solidFill>
                <a:latin typeface="Courier" pitchFamily="2" charset="0"/>
              </a:rPr>
              <a:t>int main(int </a:t>
            </a:r>
            <a:r>
              <a:rPr kumimoji="1" lang="en" altLang="zh-CN" dirty="0" err="1">
                <a:solidFill>
                  <a:schemeClr val="accent6">
                    <a:lumMod val="50000"/>
                  </a:schemeClr>
                </a:solidFill>
                <a:latin typeface="Courier" pitchFamily="2" charset="0"/>
              </a:rPr>
              <a:t>argc</a:t>
            </a:r>
            <a:r>
              <a:rPr kumimoji="1" lang="en" altLang="zh-CN" dirty="0">
                <a:solidFill>
                  <a:schemeClr val="accent6">
                    <a:lumMod val="50000"/>
                  </a:schemeClr>
                </a:solidFill>
                <a:latin typeface="Courier" pitchFamily="2" charset="0"/>
              </a:rPr>
              <a:t>, char *</a:t>
            </a:r>
            <a:r>
              <a:rPr kumimoji="1" lang="en" altLang="zh-CN" dirty="0" err="1">
                <a:solidFill>
                  <a:schemeClr val="accent6">
                    <a:lumMod val="50000"/>
                  </a:schemeClr>
                </a:solidFill>
                <a:latin typeface="Courier" pitchFamily="2" charset="0"/>
              </a:rPr>
              <a:t>argv</a:t>
            </a:r>
            <a:r>
              <a:rPr kumimoji="1" lang="en" altLang="zh-CN" dirty="0">
                <a:solidFill>
                  <a:schemeClr val="accent6">
                    <a:lumMod val="50000"/>
                  </a:schemeClr>
                </a:solidFill>
                <a:latin typeface="Courier" pitchFamily="2" charset="0"/>
              </a:rPr>
              <a:t>[])</a:t>
            </a:r>
            <a:br>
              <a:rPr kumimoji="1" lang="en" altLang="zh-CN" dirty="0">
                <a:solidFill>
                  <a:schemeClr val="accent6">
                    <a:lumMod val="50000"/>
                  </a:schemeClr>
                </a:solidFill>
                <a:latin typeface="Courier" pitchFamily="2" charset="0"/>
              </a:rPr>
            </a:br>
            <a:r>
              <a:rPr kumimoji="1" lang="en" altLang="zh-CN" dirty="0">
                <a:solidFill>
                  <a:schemeClr val="accent6">
                    <a:lumMod val="50000"/>
                  </a:schemeClr>
                </a:solidFill>
                <a:latin typeface="Courier" pitchFamily="2" charset="0"/>
              </a:rPr>
              <a:t>{... </a:t>
            </a:r>
            <a:br>
              <a:rPr kumimoji="1" lang="en" altLang="zh-CN" dirty="0">
                <a:solidFill>
                  <a:schemeClr val="accent6">
                    <a:lumMod val="50000"/>
                  </a:schemeClr>
                </a:solidFill>
                <a:latin typeface="Courier" pitchFamily="2" charset="0"/>
              </a:rPr>
            </a:br>
            <a:r>
              <a:rPr kumimoji="1" lang="en" altLang="zh-CN" dirty="0">
                <a:solidFill>
                  <a:schemeClr val="accent6">
                    <a:lumMod val="50000"/>
                  </a:schemeClr>
                </a:solidFill>
                <a:latin typeface="Courier" pitchFamily="2" charset="0"/>
              </a:rPr>
              <a:t>}</a:t>
            </a:r>
          </a:p>
          <a:p>
            <a:endParaRPr kumimoji="1" lang="en" altLang="zh-CN" dirty="0">
              <a:solidFill>
                <a:schemeClr val="accent6">
                  <a:lumMod val="50000"/>
                </a:schemeClr>
              </a:solidFill>
              <a:latin typeface="Courier" pitchFamily="2" charset="0"/>
            </a:endParaRPr>
          </a:p>
          <a:p>
            <a:r>
              <a:rPr lang="en" altLang="zh-CN" dirty="0">
                <a:solidFill>
                  <a:schemeClr val="accent6">
                    <a:lumMod val="50000"/>
                  </a:schemeClr>
                </a:solidFill>
                <a:latin typeface="Courier" pitchFamily="2" charset="0"/>
              </a:rPr>
              <a:t>int main(int </a:t>
            </a:r>
            <a:r>
              <a:rPr lang="en" altLang="zh-CN" dirty="0" err="1">
                <a:solidFill>
                  <a:schemeClr val="accent6">
                    <a:lumMod val="50000"/>
                  </a:schemeClr>
                </a:solidFill>
                <a:latin typeface="Courier" pitchFamily="2" charset="0"/>
              </a:rPr>
              <a:t>argc</a:t>
            </a:r>
            <a:r>
              <a:rPr lang="en" altLang="zh-CN" dirty="0">
                <a:solidFill>
                  <a:schemeClr val="accent6">
                    <a:lumMod val="50000"/>
                  </a:schemeClr>
                </a:solidFill>
                <a:latin typeface="Courier" pitchFamily="2" charset="0"/>
              </a:rPr>
              <a:t>, char **</a:t>
            </a:r>
            <a:r>
              <a:rPr lang="en" altLang="zh-CN" dirty="0" err="1">
                <a:solidFill>
                  <a:schemeClr val="accent6">
                    <a:lumMod val="50000"/>
                  </a:schemeClr>
                </a:solidFill>
                <a:latin typeface="Courier" pitchFamily="2" charset="0"/>
              </a:rPr>
              <a:t>argv</a:t>
            </a:r>
            <a:r>
              <a:rPr lang="en" altLang="zh-CN" dirty="0">
                <a:solidFill>
                  <a:schemeClr val="accent6">
                    <a:lumMod val="50000"/>
                  </a:schemeClr>
                </a:solidFill>
                <a:latin typeface="Courier" pitchFamily="2" charset="0"/>
              </a:rPr>
              <a:t>) </a:t>
            </a:r>
            <a:br>
              <a:rPr lang="en" altLang="zh-CN" dirty="0">
                <a:solidFill>
                  <a:schemeClr val="accent6">
                    <a:lumMod val="50000"/>
                  </a:schemeClr>
                </a:solidFill>
                <a:latin typeface="Courier" pitchFamily="2" charset="0"/>
              </a:rPr>
            </a:br>
            <a:r>
              <a:rPr kumimoji="1" lang="en" altLang="zh-CN" dirty="0">
                <a:solidFill>
                  <a:schemeClr val="accent6">
                    <a:lumMod val="50000"/>
                  </a:schemeClr>
                </a:solidFill>
                <a:latin typeface="Courier" pitchFamily="2" charset="0"/>
              </a:rPr>
              <a:t>{... </a:t>
            </a:r>
            <a:br>
              <a:rPr kumimoji="1" lang="en" altLang="zh-CN" dirty="0">
                <a:solidFill>
                  <a:schemeClr val="accent6">
                    <a:lumMod val="50000"/>
                  </a:schemeClr>
                </a:solidFill>
                <a:latin typeface="Courier" pitchFamily="2" charset="0"/>
              </a:rPr>
            </a:br>
            <a:r>
              <a:rPr kumimoji="1" lang="en" altLang="zh-CN" dirty="0">
                <a:solidFill>
                  <a:schemeClr val="accent6">
                    <a:lumMod val="50000"/>
                  </a:schemeClr>
                </a:solidFill>
                <a:latin typeface="Courier" pitchFamily="2" charset="0"/>
              </a:rPr>
              <a:t>}</a:t>
            </a:r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BF595D20-4AC2-6348-A2AA-E88F26898082}"/>
              </a:ext>
            </a:extLst>
          </p:cNvPr>
          <p:cNvSpPr txBox="1">
            <a:spLocks/>
          </p:cNvSpPr>
          <p:nvPr/>
        </p:nvSpPr>
        <p:spPr>
          <a:xfrm>
            <a:off x="5159828" y="1097852"/>
            <a:ext cx="7032171" cy="215153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/>
              <a:t>Do you still remember?</a:t>
            </a:r>
          </a:p>
          <a:p>
            <a:pPr marL="0" indent="0">
              <a:buNone/>
            </a:pPr>
            <a:r>
              <a:rPr kumimoji="1" lang="en-US" altLang="zh-CN" dirty="0">
                <a:solidFill>
                  <a:srgbClr val="0000CC"/>
                </a:solidFill>
                <a:latin typeface="Courier" pitchFamily="2" charset="0"/>
              </a:rPr>
              <a:t>   g++ </a:t>
            </a:r>
            <a:r>
              <a:rPr kumimoji="1" lang="en-US" altLang="zh-CN" dirty="0" err="1">
                <a:solidFill>
                  <a:srgbClr val="0000CC"/>
                </a:solidFill>
                <a:latin typeface="Courier" pitchFamily="2" charset="0"/>
              </a:rPr>
              <a:t>hello.cpp</a:t>
            </a:r>
            <a:r>
              <a:rPr kumimoji="1" lang="en-US" altLang="zh-CN" dirty="0">
                <a:solidFill>
                  <a:srgbClr val="0000CC"/>
                </a:solidFill>
                <a:latin typeface="Courier" pitchFamily="2" charset="0"/>
              </a:rPr>
              <a:t> -o hello</a:t>
            </a:r>
          </a:p>
          <a:p>
            <a:r>
              <a:rPr kumimoji="1" lang="en-US" altLang="zh-CN" dirty="0"/>
              <a:t>g++ is an executable program/file</a:t>
            </a:r>
          </a:p>
          <a:p>
            <a:r>
              <a:rPr kumimoji="1" lang="en-US" altLang="zh-CN" dirty="0"/>
              <a:t>There are three command line arguments</a:t>
            </a:r>
          </a:p>
        </p:txBody>
      </p:sp>
    </p:spTree>
    <p:extLst>
      <p:ext uri="{BB962C8B-B14F-4D97-AF65-F5344CB8AC3E}">
        <p14:creationId xmlns:p14="http://schemas.microsoft.com/office/powerpoint/2010/main" val="44340188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C1EB7D8-25D3-254C-829D-3362ABD04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Command line arguments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E93E03D-209B-984D-8415-3B14EC2B3E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3899" y="1588252"/>
            <a:ext cx="11053879" cy="48499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" altLang="zh-CN" sz="2000" dirty="0">
                <a:solidFill>
                  <a:srgbClr val="AF00DB"/>
                </a:solidFill>
                <a:latin typeface="Menlo" panose="020B0609030804020204" pitchFamily="49" charset="0"/>
              </a:rPr>
              <a:t>#include</a:t>
            </a:r>
            <a:r>
              <a:rPr lang="en" altLang="zh-CN" sz="2000" dirty="0">
                <a:solidFill>
                  <a:srgbClr val="0000FF"/>
                </a:solidFill>
                <a:latin typeface="Menlo" panose="020B0609030804020204" pitchFamily="49" charset="0"/>
              </a:rPr>
              <a:t> </a:t>
            </a:r>
            <a:r>
              <a:rPr lang="en" altLang="zh-CN" sz="2000" dirty="0">
                <a:solidFill>
                  <a:srgbClr val="A31515"/>
                </a:solidFill>
                <a:latin typeface="Menlo" panose="020B0609030804020204" pitchFamily="49" charset="0"/>
              </a:rPr>
              <a:t>&lt;iostream&gt;</a:t>
            </a:r>
            <a:endParaRPr lang="en" altLang="zh-CN" sz="20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b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</a:br>
            <a:r>
              <a:rPr lang="en" altLang="zh-CN" sz="2000" dirty="0">
                <a:solidFill>
                  <a:srgbClr val="AF00DB"/>
                </a:solidFill>
                <a:latin typeface="Menlo" panose="020B0609030804020204" pitchFamily="49" charset="0"/>
              </a:rPr>
              <a:t>using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2000" dirty="0">
                <a:solidFill>
                  <a:srgbClr val="0000FF"/>
                </a:solidFill>
                <a:latin typeface="Menlo" panose="020B0609030804020204" pitchFamily="49" charset="0"/>
              </a:rPr>
              <a:t>namespace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2000" dirty="0">
                <a:solidFill>
                  <a:srgbClr val="267F99"/>
                </a:solidFill>
                <a:latin typeface="Menlo" panose="020B0609030804020204" pitchFamily="49" charset="0"/>
              </a:rPr>
              <a:t>std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 marL="0" indent="0">
              <a:buNone/>
            </a:pPr>
            <a:r>
              <a:rPr lang="en" altLang="zh-CN" sz="2000" dirty="0">
                <a:solidFill>
                  <a:srgbClr val="0000FF"/>
                </a:solidFill>
                <a:latin typeface="Menlo" panose="020B0609030804020204" pitchFamily="49" charset="0"/>
              </a:rPr>
              <a:t>int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2000" dirty="0">
                <a:solidFill>
                  <a:srgbClr val="795E26"/>
                </a:solidFill>
                <a:latin typeface="Menlo" panose="020B0609030804020204" pitchFamily="49" charset="0"/>
              </a:rPr>
              <a:t>main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" altLang="zh-CN" sz="2000" dirty="0">
                <a:solidFill>
                  <a:srgbClr val="0000FF"/>
                </a:solidFill>
                <a:latin typeface="Menlo" panose="020B0609030804020204" pitchFamily="49" charset="0"/>
              </a:rPr>
              <a:t>int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2000" dirty="0" err="1">
                <a:solidFill>
                  <a:srgbClr val="001080"/>
                </a:solidFill>
                <a:latin typeface="Menlo" panose="020B0609030804020204" pitchFamily="49" charset="0"/>
              </a:rPr>
              <a:t>argc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" altLang="zh-CN" sz="2000" dirty="0">
                <a:solidFill>
                  <a:srgbClr val="0000FF"/>
                </a:solidFill>
                <a:latin typeface="Menlo" panose="020B0609030804020204" pitchFamily="49" charset="0"/>
              </a:rPr>
              <a:t>char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2000" dirty="0">
                <a:solidFill>
                  <a:srgbClr val="0000FF"/>
                </a:solidFill>
                <a:latin typeface="Menlo" panose="020B0609030804020204" pitchFamily="49" charset="0"/>
              </a:rPr>
              <a:t>**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2000" dirty="0" err="1">
                <a:solidFill>
                  <a:srgbClr val="001080"/>
                </a:solidFill>
                <a:latin typeface="Menlo" panose="020B0609030804020204" pitchFamily="49" charset="0"/>
              </a:rPr>
              <a:t>argv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)</a:t>
            </a:r>
          </a:p>
          <a:p>
            <a:pPr marL="0" indent="0">
              <a:buNone/>
            </a:pP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{</a:t>
            </a:r>
          </a:p>
          <a:p>
            <a:pPr marL="0" indent="0">
              <a:buNone/>
            </a:pPr>
            <a:r>
              <a:rPr lang="zh-CN" altLang="en-US" sz="2000" dirty="0">
                <a:solidFill>
                  <a:srgbClr val="AF00DB"/>
                </a:solidFill>
                <a:latin typeface="Menlo" panose="020B0609030804020204" pitchFamily="49" charset="0"/>
              </a:rPr>
              <a:t>    </a:t>
            </a:r>
            <a:r>
              <a:rPr lang="en" altLang="zh-CN" sz="2000" dirty="0">
                <a:solidFill>
                  <a:srgbClr val="AF00DB"/>
                </a:solidFill>
                <a:latin typeface="Menlo" panose="020B0609030804020204" pitchFamily="49" charset="0"/>
              </a:rPr>
              <a:t>for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 (</a:t>
            </a:r>
            <a:r>
              <a:rPr lang="en" altLang="zh-CN" sz="2000" dirty="0">
                <a:solidFill>
                  <a:srgbClr val="0000FF"/>
                </a:solidFill>
                <a:latin typeface="Menlo" panose="020B0609030804020204" pitchFamily="49" charset="0"/>
              </a:rPr>
              <a:t>int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2000" dirty="0" err="1">
                <a:solidFill>
                  <a:srgbClr val="001080"/>
                </a:solidFill>
                <a:latin typeface="Menlo" panose="020B0609030804020204" pitchFamily="49" charset="0"/>
              </a:rPr>
              <a:t>i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 = </a:t>
            </a:r>
            <a:r>
              <a:rPr lang="en" altLang="zh-CN" sz="2000" dirty="0">
                <a:solidFill>
                  <a:srgbClr val="098658"/>
                </a:solidFill>
                <a:latin typeface="Menlo" panose="020B0609030804020204" pitchFamily="49" charset="0"/>
              </a:rPr>
              <a:t>0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; </a:t>
            </a:r>
            <a:r>
              <a:rPr lang="en" altLang="zh-CN" sz="2000" dirty="0" err="1">
                <a:solidFill>
                  <a:srgbClr val="001080"/>
                </a:solidFill>
                <a:latin typeface="Menlo" panose="020B0609030804020204" pitchFamily="49" charset="0"/>
              </a:rPr>
              <a:t>i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 &lt; </a:t>
            </a:r>
            <a:r>
              <a:rPr lang="en" altLang="zh-CN" sz="2000" dirty="0" err="1">
                <a:solidFill>
                  <a:srgbClr val="001080"/>
                </a:solidFill>
                <a:latin typeface="Menlo" panose="020B0609030804020204" pitchFamily="49" charset="0"/>
              </a:rPr>
              <a:t>argc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; </a:t>
            </a:r>
            <a:r>
              <a:rPr lang="en" altLang="zh-CN" sz="2000" dirty="0" err="1">
                <a:solidFill>
                  <a:srgbClr val="001080"/>
                </a:solidFill>
                <a:latin typeface="Menlo" panose="020B0609030804020204" pitchFamily="49" charset="0"/>
              </a:rPr>
              <a:t>i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++)</a:t>
            </a:r>
          </a:p>
          <a:p>
            <a:pPr marL="0" indent="0">
              <a:buNone/>
            </a:pPr>
            <a:r>
              <a:rPr lang="zh-CN" altLang="en-US" sz="2000" dirty="0">
                <a:solidFill>
                  <a:srgbClr val="001080"/>
                </a:solidFill>
                <a:latin typeface="Menlo" panose="020B0609030804020204" pitchFamily="49" charset="0"/>
              </a:rPr>
              <a:t>        </a:t>
            </a:r>
            <a:r>
              <a:rPr lang="en" altLang="zh-CN" sz="2000" dirty="0" err="1">
                <a:solidFill>
                  <a:srgbClr val="001080"/>
                </a:solidFill>
                <a:latin typeface="Menlo" panose="020B0609030804020204" pitchFamily="49" charset="0"/>
              </a:rPr>
              <a:t>cout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2000" dirty="0">
                <a:solidFill>
                  <a:srgbClr val="795E26"/>
                </a:solidFill>
                <a:latin typeface="Menlo" panose="020B0609030804020204" pitchFamily="49" charset="0"/>
              </a:rPr>
              <a:t>&lt;&lt;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2000" dirty="0" err="1">
                <a:solidFill>
                  <a:srgbClr val="001080"/>
                </a:solidFill>
                <a:latin typeface="Menlo" panose="020B0609030804020204" pitchFamily="49" charset="0"/>
              </a:rPr>
              <a:t>i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2000" dirty="0">
                <a:solidFill>
                  <a:srgbClr val="795E26"/>
                </a:solidFill>
                <a:latin typeface="Menlo" panose="020B0609030804020204" pitchFamily="49" charset="0"/>
              </a:rPr>
              <a:t>&lt;&lt;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2000" dirty="0">
                <a:solidFill>
                  <a:srgbClr val="A31515"/>
                </a:solidFill>
                <a:latin typeface="Menlo" panose="020B0609030804020204" pitchFamily="49" charset="0"/>
              </a:rPr>
              <a:t>": "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2000" dirty="0">
                <a:solidFill>
                  <a:srgbClr val="795E26"/>
                </a:solidFill>
                <a:latin typeface="Menlo" panose="020B0609030804020204" pitchFamily="49" charset="0"/>
              </a:rPr>
              <a:t>&lt;&lt;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2000" dirty="0" err="1">
                <a:solidFill>
                  <a:srgbClr val="001080"/>
                </a:solidFill>
                <a:latin typeface="Menlo" panose="020B0609030804020204" pitchFamily="49" charset="0"/>
              </a:rPr>
              <a:t>argv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[</a:t>
            </a:r>
            <a:r>
              <a:rPr lang="en" altLang="zh-CN" sz="2000" dirty="0" err="1">
                <a:solidFill>
                  <a:srgbClr val="001080"/>
                </a:solidFill>
                <a:latin typeface="Menlo" panose="020B0609030804020204" pitchFamily="49" charset="0"/>
              </a:rPr>
              <a:t>i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] </a:t>
            </a:r>
            <a:r>
              <a:rPr lang="en" altLang="zh-CN" sz="2000" dirty="0">
                <a:solidFill>
                  <a:srgbClr val="795E26"/>
                </a:solidFill>
                <a:latin typeface="Menlo" panose="020B0609030804020204" pitchFamily="49" charset="0"/>
              </a:rPr>
              <a:t>&lt;&lt;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2000" dirty="0" err="1">
                <a:solidFill>
                  <a:srgbClr val="795E26"/>
                </a:solidFill>
                <a:latin typeface="Menlo" panose="020B0609030804020204" pitchFamily="49" charset="0"/>
              </a:rPr>
              <a:t>endl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 marL="0" indent="0">
              <a:buNone/>
            </a:pP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851824A-765F-D345-AF3B-D434008DD247}"/>
              </a:ext>
            </a:extLst>
          </p:cNvPr>
          <p:cNvSpPr/>
          <p:nvPr/>
        </p:nvSpPr>
        <p:spPr>
          <a:xfrm>
            <a:off x="723899" y="1158386"/>
            <a:ext cx="2031325" cy="400110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" altLang="zh-CN" sz="2000" dirty="0" err="1">
                <a:solidFill>
                  <a:srgbClr val="0000CC"/>
                </a:solidFill>
                <a:highlight>
                  <a:srgbClr val="FFFF00"/>
                </a:highlight>
                <a:latin typeface="Menlo" panose="020B0609030804020204" pitchFamily="49" charset="0"/>
              </a:rPr>
              <a:t>argument.cpp</a:t>
            </a:r>
            <a:endParaRPr lang="zh-CN" altLang="en-US" sz="2000" dirty="0">
              <a:solidFill>
                <a:srgbClr val="0000CC"/>
              </a:solidFill>
              <a:highlight>
                <a:srgbClr val="FFFF00"/>
              </a:highlight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BFA7994-046A-2949-83DE-3F1FA1D92B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635" y="5470071"/>
            <a:ext cx="6104055" cy="1387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1345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4A4707DF-25C4-D74D-B81C-5E192180FD4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About the Course</a:t>
            </a:r>
            <a:endParaRPr lang="zh-CN" altLang="en-US" dirty="0"/>
          </a:p>
        </p:txBody>
      </p:sp>
      <p:sp>
        <p:nvSpPr>
          <p:cNvPr id="5" name="副标题 4">
            <a:extLst>
              <a:ext uri="{FF2B5EF4-FFF2-40B4-BE49-F238E27FC236}">
                <a16:creationId xmlns:a16="http://schemas.microsoft.com/office/drawing/2014/main" id="{40872227-13E4-F049-990C-B6280DEFE66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484884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C5F7E3-1D8B-774F-9E61-DF52C9FC5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But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2AD1738-643E-A640-983B-D7EBB5272F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326995"/>
            <a:ext cx="11053879" cy="3179691"/>
          </a:xfrm>
        </p:spPr>
        <p:txBody>
          <a:bodyPr/>
          <a:lstStyle/>
          <a:p>
            <a:r>
              <a:rPr kumimoji="1" lang="en-US" altLang="zh-CN" dirty="0"/>
              <a:t>I don’t like to compile a program in a command window</a:t>
            </a:r>
          </a:p>
          <a:p>
            <a:r>
              <a:rPr kumimoji="1" lang="en-US" altLang="zh-CN" dirty="0"/>
              <a:t>IDE: Integrated development environment </a:t>
            </a:r>
          </a:p>
          <a:p>
            <a:pPr lvl="1"/>
            <a:r>
              <a:rPr kumimoji="1" lang="en-US" altLang="zh-CN" dirty="0"/>
              <a:t>Microsoft Visual Studio</a:t>
            </a:r>
          </a:p>
          <a:p>
            <a:pPr lvl="1"/>
            <a:r>
              <a:rPr kumimoji="1" lang="en-US" altLang="zh-CN" dirty="0"/>
              <a:t>Apple </a:t>
            </a:r>
            <a:r>
              <a:rPr kumimoji="1" lang="en-US" altLang="zh-CN" dirty="0" err="1"/>
              <a:t>Xcode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Eclipes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Clion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...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FECC7540-312E-5D42-B447-D8249706CB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2638" y="2921675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3F947978-0232-4946-92A8-09D9E1D641B4}"/>
              </a:ext>
            </a:extLst>
          </p:cNvPr>
          <p:cNvSpPr/>
          <p:nvPr/>
        </p:nvSpPr>
        <p:spPr>
          <a:xfrm>
            <a:off x="838198" y="4826675"/>
            <a:ext cx="6983187" cy="12557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kumimoji="1" lang="en-US" altLang="zh-CN" sz="2800" dirty="0">
                <a:solidFill>
                  <a:prstClr val="black"/>
                </a:solidFill>
              </a:rPr>
              <a:t>Visual Studio Code (</a:t>
            </a:r>
            <a:r>
              <a:rPr kumimoji="1" lang="en-US" altLang="zh-CN" sz="2800" dirty="0" err="1">
                <a:solidFill>
                  <a:prstClr val="black"/>
                </a:solidFill>
              </a:rPr>
              <a:t>VSCode</a:t>
            </a:r>
            <a:r>
              <a:rPr kumimoji="1" lang="en-US" altLang="zh-CN" sz="2800" dirty="0">
                <a:solidFill>
                  <a:prstClr val="black"/>
                </a:solidFill>
              </a:rPr>
              <a:t>) is an integrated development environment made by Microsoft for Windows, Linux and macOS</a:t>
            </a:r>
          </a:p>
        </p:txBody>
      </p:sp>
    </p:spTree>
    <p:extLst>
      <p:ext uri="{BB962C8B-B14F-4D97-AF65-F5344CB8AC3E}">
        <p14:creationId xmlns:p14="http://schemas.microsoft.com/office/powerpoint/2010/main" val="13944933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+mn-lt"/>
              </a:rPr>
              <a:t>Grade Component</a:t>
            </a:r>
            <a:endParaRPr lang="zh-CN" altLang="en-US" dirty="0">
              <a:latin typeface="+mn-lt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cs typeface="Dubai" panose="020B0503030403030204" pitchFamily="34" charset="-78"/>
              </a:rPr>
              <a:t>Quiz: 5% (the best N-1 scores)</a:t>
            </a:r>
          </a:p>
          <a:p>
            <a:r>
              <a:rPr lang="en-US" altLang="zh-CN" dirty="0">
                <a:cs typeface="Dubai" panose="020B0503030403030204" pitchFamily="34" charset="-78"/>
              </a:rPr>
              <a:t>Lab Attendance and Exercise: 5% (the best N-1 scores)</a:t>
            </a:r>
          </a:p>
          <a:p>
            <a:pPr marL="228600" lvl="1" indent="-2286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CN" sz="2800" dirty="0">
                <a:cs typeface="Dubai" panose="020B0503030403030204" pitchFamily="34" charset="-78"/>
              </a:rPr>
              <a:t>Project: 65%</a:t>
            </a:r>
          </a:p>
          <a:p>
            <a:pPr marL="457200" lvl="2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CN" sz="2400" dirty="0">
                <a:cs typeface="Dubai" panose="020B0503030403030204" pitchFamily="34" charset="-78"/>
              </a:rPr>
              <a:t>~5 projects, some are easy projects</a:t>
            </a:r>
          </a:p>
          <a:p>
            <a:pPr marL="457200" lvl="2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CN" sz="2400" dirty="0">
                <a:cs typeface="Dubai" panose="020B0503030403030204" pitchFamily="34" charset="-78"/>
              </a:rPr>
              <a:t>Grading standard:</a:t>
            </a:r>
          </a:p>
          <a:p>
            <a:pPr marL="914400" lvl="3">
              <a:spcBef>
                <a:spcPts val="1000"/>
              </a:spcBef>
            </a:pPr>
            <a:r>
              <a:rPr lang="en-US" altLang="zh-CN" sz="2200" dirty="0">
                <a:cs typeface="Dubai" panose="020B0503030403030204" pitchFamily="34" charset="-78"/>
              </a:rPr>
              <a:t>90-100: Finish all tasks almost perfectly</a:t>
            </a:r>
          </a:p>
          <a:p>
            <a:pPr marL="914400" lvl="3">
              <a:spcBef>
                <a:spcPts val="1000"/>
              </a:spcBef>
            </a:pPr>
            <a:r>
              <a:rPr lang="en-US" altLang="zh-CN" sz="2200" dirty="0">
                <a:cs typeface="Dubai" panose="020B0503030403030204" pitchFamily="34" charset="-78"/>
              </a:rPr>
              <a:t>80-90: Finish all tasks well</a:t>
            </a:r>
          </a:p>
          <a:p>
            <a:pPr marL="914400" lvl="3">
              <a:spcBef>
                <a:spcPts val="1000"/>
              </a:spcBef>
            </a:pPr>
            <a:r>
              <a:rPr lang="en-US" altLang="zh-CN" sz="2200" dirty="0">
                <a:cs typeface="Dubai" panose="020B0503030403030204" pitchFamily="34" charset="-78"/>
              </a:rPr>
              <a:t>70-80: Finish all tasks </a:t>
            </a:r>
          </a:p>
          <a:p>
            <a:pPr marL="228600" lvl="1" indent="-2286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CN" sz="2800" dirty="0">
                <a:cs typeface="Dubai" panose="020B0503030403030204" pitchFamily="34" charset="-78"/>
              </a:rPr>
              <a:t>Exam: 25%</a:t>
            </a:r>
            <a:endParaRPr lang="en-US" altLang="zh-CN" dirty="0">
              <a:cs typeface="Dubai" panose="020B0503030403030204" pitchFamily="34" charset="-78"/>
            </a:endParaRPr>
          </a:p>
          <a:p>
            <a:endParaRPr lang="en-US" altLang="zh-CN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58644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Georgia" panose="02040502050405020303" pitchFamily="18" charset="0"/>
              </a:rPr>
              <a:t>Honesty</a:t>
            </a:r>
            <a:endParaRPr lang="zh-CN" altLang="en-US" dirty="0">
              <a:latin typeface="Georgia" panose="02040502050405020303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Get code from the internet for labs/assignments is perfectly </a:t>
            </a:r>
            <a:r>
              <a:rPr lang="en-US" altLang="zh-CN" b="1" dirty="0">
                <a:solidFill>
                  <a:srgbClr val="FF0000"/>
                </a:solidFill>
              </a:rPr>
              <a:t>OK</a:t>
            </a:r>
          </a:p>
          <a:p>
            <a:pPr lvl="1"/>
            <a:r>
              <a:rPr lang="en-US" altLang="zh-CN" dirty="0"/>
              <a:t>When you borrow, just say it.</a:t>
            </a:r>
          </a:p>
          <a:p>
            <a:pPr lvl="1"/>
            <a:r>
              <a:rPr lang="en-US" altLang="zh-CN" dirty="0"/>
              <a:t>You don't need to reinvent the wheel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b="1" dirty="0">
                <a:solidFill>
                  <a:srgbClr val="FF0000"/>
                </a:solidFill>
              </a:rPr>
              <a:t>DON’T</a:t>
            </a:r>
            <a:r>
              <a:rPr lang="en-US" altLang="zh-CN" dirty="0"/>
              <a:t> pretend that you are the author of something that you didn‘t write. Otherwise, the score will be </a:t>
            </a:r>
            <a:r>
              <a:rPr lang="en-US" altLang="zh-CN" b="1" dirty="0">
                <a:solidFill>
                  <a:srgbClr val="FF0000"/>
                </a:solidFill>
              </a:rPr>
              <a:t>ZERO</a:t>
            </a:r>
            <a:r>
              <a:rPr lang="en-US" altLang="zh-CN" dirty="0"/>
              <a:t>!</a:t>
            </a:r>
            <a:endParaRPr lang="zh-CN" altLang="en-US" dirty="0"/>
          </a:p>
        </p:txBody>
      </p:sp>
      <p:pic>
        <p:nvPicPr>
          <p:cNvPr id="7170" name="Picture 2" descr="Image result for Honest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8630" y="1947375"/>
            <a:ext cx="3467227" cy="1981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81374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F81F8D5-515A-45DC-B296-30AB11F2C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0464369-70FA-42AF-948F-80664CA7BF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146816"/>
          </a:xfrm>
          <a:prstGeom prst="rect">
            <a:avLst/>
          </a:prstGeom>
          <a:solidFill>
            <a:schemeClr val="bg1">
              <a:lumMod val="85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81646" y="349664"/>
            <a:ext cx="5845571" cy="163837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sz="4800"/>
              <a:t>Resources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CE4BA106-AB31-46DF-AB01-4A9BD1E2B6C7}"/>
              </a:ext>
            </a:extLst>
          </p:cNvPr>
          <p:cNvSpPr txBox="1">
            <a:spLocks/>
          </p:cNvSpPr>
          <p:nvPr/>
        </p:nvSpPr>
        <p:spPr>
          <a:xfrm>
            <a:off x="587988" y="2620641"/>
            <a:ext cx="5837750" cy="3023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1" dirty="0"/>
              <a:t>Blackboard: 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altLang="zh-CN" sz="2000" dirty="0"/>
              <a:t>C/C++ Program Design</a:t>
            </a:r>
            <a:endParaRPr lang="en-US" altLang="zh-CN" sz="2000" b="1" dirty="0"/>
          </a:p>
          <a:p>
            <a:r>
              <a:rPr lang="en-US" altLang="zh-CN" sz="2000" b="1" dirty="0"/>
              <a:t>Useful websites: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altLang="zh-CN" sz="20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https://en.cppreference.com/w/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altLang="zh-CN" sz="20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https://www.w3schools.com/cpp/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altLang="zh-CN" sz="20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http://cpp.sh/</a:t>
            </a:r>
            <a:endParaRPr lang="en-US" altLang="zh-CN" sz="2000" dirty="0"/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altLang="zh-CN" sz="2000" dirty="0">
                <a:hlinkClick r:id="rId3"/>
              </a:rPr>
              <a:t>https://www.onlinegdb.com/</a:t>
            </a:r>
            <a:endParaRPr lang="en-US" altLang="zh-CN" sz="20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6604B49-AD5C-4590-B051-06C8222EC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669568" y="277912"/>
            <a:ext cx="524256" cy="1186339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C552A98-EF7D-4D42-AB69-066B786AB5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15447" y="399675"/>
            <a:ext cx="4647368" cy="580993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7458069-5D93-CC4B-B428-5E139659F63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" b="2680"/>
          <a:stretch/>
        </p:blipFill>
        <p:spPr>
          <a:xfrm>
            <a:off x="7421373" y="627954"/>
            <a:ext cx="4235516" cy="5353373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A648176E-454C-437C-B0FC-9B82FCF32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774185" y="6131892"/>
            <a:ext cx="524256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3600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7730D43-18D2-1E45-8E02-E5687445C53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The First Example</a:t>
            </a:r>
            <a:endParaRPr lang="zh-CN" altLang="en-US" dirty="0"/>
          </a:p>
        </p:txBody>
      </p:sp>
      <p:sp>
        <p:nvSpPr>
          <p:cNvPr id="5" name="副标题 4">
            <a:extLst>
              <a:ext uri="{FF2B5EF4-FFF2-40B4-BE49-F238E27FC236}">
                <a16:creationId xmlns:a16="http://schemas.microsoft.com/office/drawing/2014/main" id="{2E68DE48-4643-DD47-A698-F10324C9152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74910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5E7967-FE57-3B44-B58A-62B72133AE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hello.cpp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0EBEFE9-1F12-9346-9363-EE12EDEC55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6478" y="1326994"/>
            <a:ext cx="10515600" cy="5531006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" altLang="zh-CN" dirty="0">
                <a:solidFill>
                  <a:srgbClr val="008000"/>
                </a:solidFill>
                <a:latin typeface="Menlo" panose="020B0609030804020204" pitchFamily="49" charset="0"/>
              </a:rPr>
              <a:t>//C++ example in C++11</a:t>
            </a:r>
            <a:endParaRPr lang="en" altLang="zh-CN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" altLang="zh-CN" dirty="0">
                <a:solidFill>
                  <a:srgbClr val="AF00DB"/>
                </a:solidFill>
                <a:latin typeface="Menlo" panose="020B0609030804020204" pitchFamily="49" charset="0"/>
              </a:rPr>
              <a:t>#include</a:t>
            </a:r>
            <a:r>
              <a:rPr lang="en" altLang="zh-CN" dirty="0">
                <a:solidFill>
                  <a:srgbClr val="0000FF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A31515"/>
                </a:solidFill>
                <a:latin typeface="Menlo" panose="020B0609030804020204" pitchFamily="49" charset="0"/>
              </a:rPr>
              <a:t>&lt;iostream&gt;</a:t>
            </a:r>
            <a:endParaRPr lang="en" altLang="zh-CN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" altLang="zh-CN" dirty="0">
                <a:solidFill>
                  <a:srgbClr val="AF00DB"/>
                </a:solidFill>
                <a:latin typeface="Menlo" panose="020B0609030804020204" pitchFamily="49" charset="0"/>
              </a:rPr>
              <a:t>#include</a:t>
            </a:r>
            <a:r>
              <a:rPr lang="en" altLang="zh-CN" dirty="0">
                <a:solidFill>
                  <a:srgbClr val="0000FF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A31515"/>
                </a:solidFill>
                <a:latin typeface="Menlo" panose="020B0609030804020204" pitchFamily="49" charset="0"/>
              </a:rPr>
              <a:t>&lt;vector&gt;</a:t>
            </a:r>
            <a:endParaRPr lang="en" altLang="zh-CN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" altLang="zh-CN" dirty="0">
                <a:solidFill>
                  <a:srgbClr val="AF00DB"/>
                </a:solidFill>
                <a:latin typeface="Menlo" panose="020B0609030804020204" pitchFamily="49" charset="0"/>
              </a:rPr>
              <a:t>#include</a:t>
            </a:r>
            <a:r>
              <a:rPr lang="en" altLang="zh-CN" dirty="0">
                <a:solidFill>
                  <a:srgbClr val="0000FF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A31515"/>
                </a:solidFill>
                <a:latin typeface="Menlo" panose="020B0609030804020204" pitchFamily="49" charset="0"/>
              </a:rPr>
              <a:t>&lt;string&gt;</a:t>
            </a:r>
            <a:endParaRPr lang="en" altLang="zh-CN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b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</a:br>
            <a:r>
              <a:rPr lang="en" altLang="zh-CN" dirty="0">
                <a:solidFill>
                  <a:srgbClr val="AF00DB"/>
                </a:solidFill>
                <a:latin typeface="Menlo" panose="020B0609030804020204" pitchFamily="49" charset="0"/>
              </a:rPr>
              <a:t>using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0000FF"/>
                </a:solidFill>
                <a:latin typeface="Menlo" panose="020B0609030804020204" pitchFamily="49" charset="0"/>
              </a:rPr>
              <a:t>namespace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267F99"/>
                </a:solidFill>
                <a:latin typeface="Menlo" panose="020B0609030804020204" pitchFamily="49" charset="0"/>
              </a:rPr>
              <a:t>std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 marL="0" indent="0">
              <a:buNone/>
            </a:pPr>
            <a:b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</a:br>
            <a:r>
              <a:rPr lang="en" altLang="zh-CN" dirty="0">
                <a:solidFill>
                  <a:srgbClr val="0000FF"/>
                </a:solidFill>
                <a:latin typeface="Menlo" panose="020B0609030804020204" pitchFamily="49" charset="0"/>
              </a:rPr>
              <a:t>int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795E26"/>
                </a:solidFill>
                <a:latin typeface="Menlo" panose="020B0609030804020204" pitchFamily="49" charset="0"/>
              </a:rPr>
              <a:t>main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()</a:t>
            </a:r>
          </a:p>
          <a:p>
            <a:pPr marL="0" indent="0">
              <a:buNone/>
            </a:pP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{</a:t>
            </a:r>
          </a:p>
          <a:p>
            <a:pPr marL="0" indent="0">
              <a:buNone/>
            </a:pPr>
            <a:r>
              <a:rPr lang="en" altLang="zh-CN" dirty="0">
                <a:solidFill>
                  <a:srgbClr val="267F99"/>
                </a:solidFill>
                <a:latin typeface="Menlo" panose="020B0609030804020204" pitchFamily="49" charset="0"/>
              </a:rPr>
              <a:t>    vector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&lt;</a:t>
            </a:r>
            <a:r>
              <a:rPr lang="en" altLang="zh-CN" dirty="0">
                <a:solidFill>
                  <a:srgbClr val="267F99"/>
                </a:solidFill>
                <a:latin typeface="Menlo" panose="020B0609030804020204" pitchFamily="49" charset="0"/>
              </a:rPr>
              <a:t>string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&gt; </a:t>
            </a: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msg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{</a:t>
            </a:r>
            <a:r>
              <a:rPr lang="en" altLang="zh-CN" dirty="0">
                <a:solidFill>
                  <a:srgbClr val="A31515"/>
                </a:solidFill>
                <a:latin typeface="Menlo" panose="020B0609030804020204" pitchFamily="49" charset="0"/>
              </a:rPr>
              <a:t>"Hello"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" altLang="zh-CN" dirty="0">
                <a:solidFill>
                  <a:srgbClr val="A31515"/>
                </a:solidFill>
                <a:latin typeface="Menlo" panose="020B0609030804020204" pitchFamily="49" charset="0"/>
              </a:rPr>
              <a:t>"C++"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" altLang="zh-CN" dirty="0">
                <a:solidFill>
                  <a:srgbClr val="A31515"/>
                </a:solidFill>
                <a:latin typeface="Menlo" panose="020B0609030804020204" pitchFamily="49" charset="0"/>
              </a:rPr>
              <a:t>"World"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" altLang="zh-CN" dirty="0">
                <a:solidFill>
                  <a:srgbClr val="A31515"/>
                </a:solidFill>
                <a:latin typeface="Menlo" panose="020B0609030804020204" pitchFamily="49" charset="0"/>
              </a:rPr>
              <a:t>"!"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};</a:t>
            </a:r>
          </a:p>
          <a:p>
            <a:pPr marL="0" indent="0">
              <a:buNone/>
            </a:pPr>
            <a:r>
              <a:rPr lang="en" altLang="zh-CN" dirty="0">
                <a:solidFill>
                  <a:srgbClr val="AF00DB"/>
                </a:solidFill>
                <a:latin typeface="Menlo" panose="020B0609030804020204" pitchFamily="49" charset="0"/>
              </a:rPr>
              <a:t>    for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(</a:t>
            </a:r>
            <a:r>
              <a:rPr lang="en" altLang="zh-CN" dirty="0">
                <a:solidFill>
                  <a:srgbClr val="0000FF"/>
                </a:solidFill>
                <a:latin typeface="Menlo" panose="020B0609030804020204" pitchFamily="49" charset="0"/>
              </a:rPr>
              <a:t>const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267F99"/>
                </a:solidFill>
                <a:latin typeface="Menlo" panose="020B0609030804020204" pitchFamily="49" charset="0"/>
              </a:rPr>
              <a:t>string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&amp; </a:t>
            </a: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word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: </a:t>
            </a: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msg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)</a:t>
            </a:r>
          </a:p>
          <a:p>
            <a:pPr marL="0" indent="0">
              <a:buNone/>
            </a:pP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   {</a:t>
            </a:r>
          </a:p>
          <a:p>
            <a:pPr marL="0" indent="0">
              <a:buNone/>
            </a:pP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        </a:t>
            </a:r>
            <a:r>
              <a:rPr lang="en" altLang="zh-CN" dirty="0" err="1">
                <a:solidFill>
                  <a:srgbClr val="001080"/>
                </a:solidFill>
                <a:latin typeface="Menlo" panose="020B0609030804020204" pitchFamily="49" charset="0"/>
              </a:rPr>
              <a:t>cout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795E26"/>
                </a:solidFill>
                <a:latin typeface="Menlo" panose="020B0609030804020204" pitchFamily="49" charset="0"/>
              </a:rPr>
              <a:t>&lt;&lt;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word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795E26"/>
                </a:solidFill>
                <a:latin typeface="Menlo" panose="020B0609030804020204" pitchFamily="49" charset="0"/>
              </a:rPr>
              <a:t>&lt;&lt;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A31515"/>
                </a:solidFill>
                <a:latin typeface="Menlo" panose="020B0609030804020204" pitchFamily="49" charset="0"/>
              </a:rPr>
              <a:t>" "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 marL="0" indent="0">
              <a:buNone/>
            </a:pP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   }</a:t>
            </a:r>
          </a:p>
          <a:p>
            <a:pPr marL="0" indent="0">
              <a:buNone/>
            </a:pP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    </a:t>
            </a:r>
            <a:r>
              <a:rPr lang="en" altLang="zh-CN" dirty="0" err="1">
                <a:solidFill>
                  <a:srgbClr val="001080"/>
                </a:solidFill>
                <a:latin typeface="Menlo" panose="020B0609030804020204" pitchFamily="49" charset="0"/>
              </a:rPr>
              <a:t>cout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795E26"/>
                </a:solidFill>
                <a:latin typeface="Menlo" panose="020B0609030804020204" pitchFamily="49" charset="0"/>
              </a:rPr>
              <a:t>&lt;&lt;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 err="1">
                <a:solidFill>
                  <a:srgbClr val="795E26"/>
                </a:solidFill>
                <a:latin typeface="Menlo" panose="020B0609030804020204" pitchFamily="49" charset="0"/>
              </a:rPr>
              <a:t>endl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 marL="0" indent="0">
              <a:buNone/>
            </a:pP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9663561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8980</TotalTime>
  <Words>1707</Words>
  <Application>Microsoft Macintosh PowerPoint</Application>
  <PresentationFormat>宽屏</PresentationFormat>
  <Paragraphs>309</Paragraphs>
  <Slides>40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40</vt:i4>
      </vt:variant>
    </vt:vector>
  </HeadingPairs>
  <TitlesOfParts>
    <vt:vector size="52" baseType="lpstr">
      <vt:lpstr>DejaVuSansMono</vt:lpstr>
      <vt:lpstr>KaiTi</vt:lpstr>
      <vt:lpstr>Arial</vt:lpstr>
      <vt:lpstr>Calibri</vt:lpstr>
      <vt:lpstr>Comic Sans MS</vt:lpstr>
      <vt:lpstr>Courier</vt:lpstr>
      <vt:lpstr>Franklin Gothic Demi</vt:lpstr>
      <vt:lpstr>Franklin Gothic Medium</vt:lpstr>
      <vt:lpstr>Georgia</vt:lpstr>
      <vt:lpstr>Menlo</vt:lpstr>
      <vt:lpstr>Wingdings</vt:lpstr>
      <vt:lpstr>Office 主题</vt:lpstr>
      <vt:lpstr>C/C++ Program Design</vt:lpstr>
      <vt:lpstr>About me</vt:lpstr>
      <vt:lpstr>My Open Source Project</vt:lpstr>
      <vt:lpstr>About the Course</vt:lpstr>
      <vt:lpstr>Grade Component</vt:lpstr>
      <vt:lpstr>Honesty</vt:lpstr>
      <vt:lpstr>Resources</vt:lpstr>
      <vt:lpstr>The First Example</vt:lpstr>
      <vt:lpstr>hello.cpp</vt:lpstr>
      <vt:lpstr>Compile and run the program</vt:lpstr>
      <vt:lpstr>Different Programming Languages</vt:lpstr>
      <vt:lpstr>Binary Instructions for CPU</vt:lpstr>
      <vt:lpstr>Assembly languages</vt:lpstr>
      <vt:lpstr>High Level Languages</vt:lpstr>
      <vt:lpstr>Higher Level Languages</vt:lpstr>
      <vt:lpstr>Even higher</vt:lpstr>
      <vt:lpstr>But...</vt:lpstr>
      <vt:lpstr>Advantages of C/C++</vt:lpstr>
      <vt:lpstr>Similar languages</vt:lpstr>
      <vt:lpstr>Compile and Link</vt:lpstr>
      <vt:lpstr>Two functions </vt:lpstr>
      <vt:lpstr>Function prototypes and definitions</vt:lpstr>
      <vt:lpstr>Separate the source code into multiple files</vt:lpstr>
      <vt:lpstr>Compile and link</vt:lpstr>
      <vt:lpstr>Compilation errors</vt:lpstr>
      <vt:lpstr>Link errors</vt:lpstr>
      <vt:lpstr>Runtime errors</vt:lpstr>
      <vt:lpstr>Preprocessor and Macros</vt:lpstr>
      <vt:lpstr>Preprocessor</vt:lpstr>
      <vt:lpstr>include directive</vt:lpstr>
      <vt:lpstr>Macros</vt:lpstr>
      <vt:lpstr>Simple Output and Input</vt:lpstr>
      <vt:lpstr>C++ Style Output</vt:lpstr>
      <vt:lpstr>C++ Style Input</vt:lpstr>
      <vt:lpstr>C Style Output</vt:lpstr>
      <vt:lpstr>C Style Input</vt:lpstr>
      <vt:lpstr>Why the examples have no GUI?</vt:lpstr>
      <vt:lpstr>Command line arguments</vt:lpstr>
      <vt:lpstr>Command line arguments</vt:lpstr>
      <vt:lpstr>But</vt:lpstr>
    </vt:vector>
  </TitlesOfParts>
  <Manager/>
  <Company>Southern University of Science and Technology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C/C++ Program Design</dc:title>
  <dc:subject/>
  <dc:creator>Shiqi Yu</dc:creator>
  <cp:keywords/>
  <dc:description/>
  <cp:lastModifiedBy>Shiqi Yu</cp:lastModifiedBy>
  <cp:revision>177</cp:revision>
  <dcterms:created xsi:type="dcterms:W3CDTF">2020-09-05T08:11:12Z</dcterms:created>
  <dcterms:modified xsi:type="dcterms:W3CDTF">2021-09-06T01:34:45Z</dcterms:modified>
  <cp:category/>
</cp:coreProperties>
</file>